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custom-properties" Target="docProps/custom.xml"/><Relationship Id="rId2" Type="http://schemas.openxmlformats.org/officeDocument/2006/relationships/officeDocument" Target="ppt/presentation.xml"/><Relationship Id="rId1"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 id="214748365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9753600" cx="17340250"/>
  <p:notesSz cx="7010400" cy="9296400"/>
  <p:embeddedFontLst>
    <p:embeddedFont>
      <p:font typeface="Helvetica Neue"/>
      <p:regular r:id="rId34"/>
      <p:bold r:id="rId35"/>
      <p:italic r:id="rId36"/>
      <p:boldItalic r:id="rId37"/>
    </p:embeddedFont>
    <p:embeddedFont>
      <p:font typeface="Open Sans Light"/>
      <p:regular r:id="rId38"/>
      <p:bold r:id="rId39"/>
      <p:italic r:id="rId40"/>
      <p:boldItalic r:id="rId41"/>
    </p:embeddedFont>
    <p:embeddedFont>
      <p:font typeface="Open Sans"/>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72">
          <p15:clr>
            <a:srgbClr val="A4A3A4"/>
          </p15:clr>
        </p15:guide>
        <p15:guide id="2" pos="5461">
          <p15:clr>
            <a:srgbClr val="A4A3A4"/>
          </p15:clr>
        </p15:guide>
      </p15:sldGuideLst>
    </p:ext>
    <p:ext uri="http://customooxmlschemas.google.com/">
      <go:slidesCustomData xmlns:go="http://customooxmlschemas.google.com/" r:id="rId46" roundtripDataSignature="AMtx7mjRBevJ3OKknPOXT02jl1psMhqEY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72" orient="horz"/>
        <p:guide pos="5461"/>
      </p:guideLst>
    </p:cSldViewPr>
  </p:slideViewPr>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3" Type="http://schemas.openxmlformats.org/officeDocument/2006/relationships/slide" Target="slides/slide7.xml"/><Relationship Id="rId39" Type="http://schemas.openxmlformats.org/officeDocument/2006/relationships/font" Target="fonts/OpenSansLight-bold.fntdata"/><Relationship Id="rId18" Type="http://schemas.openxmlformats.org/officeDocument/2006/relationships/slide" Target="slides/slide12.xml"/><Relationship Id="rId42" Type="http://schemas.openxmlformats.org/officeDocument/2006/relationships/font" Target="fonts/OpenSans-regular.fntdata"/><Relationship Id="rId21" Type="http://schemas.openxmlformats.org/officeDocument/2006/relationships/slide" Target="slides/slide15.xml"/><Relationship Id="rId34" Type="http://schemas.openxmlformats.org/officeDocument/2006/relationships/font" Target="fonts/HelveticaNeue-regular.fntdata"/><Relationship Id="rId47" Type="http://schemas.openxmlformats.org/officeDocument/2006/relationships/customXml" Target="../customXml/item1.xml"/><Relationship Id="rId7" Type="http://schemas.openxmlformats.org/officeDocument/2006/relationships/slide" Target="slides/slide1.xml"/><Relationship Id="rId2" Type="http://schemas.openxmlformats.org/officeDocument/2006/relationships/viewProps" Target="viewProps.xml"/><Relationship Id="rId29" Type="http://schemas.openxmlformats.org/officeDocument/2006/relationships/slide" Target="slides/slide23.xml"/><Relationship Id="rId16" Type="http://schemas.openxmlformats.org/officeDocument/2006/relationships/slide" Target="slides/slide10.xml"/><Relationship Id="rId40" Type="http://schemas.openxmlformats.org/officeDocument/2006/relationships/font" Target="fonts/OpenSansLight-italic.fntdata"/><Relationship Id="rId24" Type="http://schemas.openxmlformats.org/officeDocument/2006/relationships/slide" Target="slides/slide18.xml"/><Relationship Id="rId45" Type="http://schemas.openxmlformats.org/officeDocument/2006/relationships/font" Target="fonts/OpenSans-boldItalic.fntdata"/><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font" Target="fonts/HelveticaNeue-boldItalic.fntdata"/><Relationship Id="rId23" Type="http://schemas.openxmlformats.org/officeDocument/2006/relationships/slide" Target="slides/slide17.xml"/><Relationship Id="rId28" Type="http://schemas.openxmlformats.org/officeDocument/2006/relationships/slide" Target="slides/slide22.xml"/><Relationship Id="rId5" Type="http://schemas.openxmlformats.org/officeDocument/2006/relationships/slideMaster" Target="slideMasters/slideMaster2.xml"/><Relationship Id="rId15" Type="http://schemas.openxmlformats.org/officeDocument/2006/relationships/slide" Target="slides/slide9.xml"/><Relationship Id="rId36" Type="http://schemas.openxmlformats.org/officeDocument/2006/relationships/font" Target="fonts/HelveticaNeue-italic.fntdata"/><Relationship Id="rId49" Type="http://schemas.openxmlformats.org/officeDocument/2006/relationships/customXml" Target="../customXml/item3.xml"/><Relationship Id="rId44" Type="http://schemas.openxmlformats.org/officeDocument/2006/relationships/font" Target="fonts/OpenSans-italic.fntdata"/><Relationship Id="rId31" Type="http://schemas.openxmlformats.org/officeDocument/2006/relationships/slide" Target="slides/slide25.xml"/><Relationship Id="rId10" Type="http://schemas.openxmlformats.org/officeDocument/2006/relationships/slide" Target="slides/slide4.xml"/><Relationship Id="rId19" Type="http://schemas.openxmlformats.org/officeDocument/2006/relationships/slide" Target="slides/slide13.xml"/><Relationship Id="rId22" Type="http://schemas.openxmlformats.org/officeDocument/2006/relationships/slide" Target="slides/slide16.xml"/><Relationship Id="rId43" Type="http://schemas.openxmlformats.org/officeDocument/2006/relationships/font" Target="fonts/OpenSans-bold.fntdata"/><Relationship Id="rId4" Type="http://schemas.openxmlformats.org/officeDocument/2006/relationships/slideMaster" Target="slideMasters/slideMaster1.xml"/><Relationship Id="rId9" Type="http://schemas.openxmlformats.org/officeDocument/2006/relationships/slide" Target="slides/slide3.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HelveticaNeue-bold.fntdata"/><Relationship Id="rId14" Type="http://schemas.openxmlformats.org/officeDocument/2006/relationships/slide" Target="slides/slide8.xml"/><Relationship Id="rId48" Type="http://schemas.openxmlformats.org/officeDocument/2006/relationships/customXml" Target="../customXml/item2.xml"/><Relationship Id="rId8" Type="http://schemas.openxmlformats.org/officeDocument/2006/relationships/slide" Target="slides/slide2.xml"/><Relationship Id="rId3" Type="http://schemas.openxmlformats.org/officeDocument/2006/relationships/presProps" Target="presProps.xml"/><Relationship Id="rId46" Type="http://customschemas.google.com/relationships/presentationmetadata" Target="metadata"/><Relationship Id="rId25" Type="http://schemas.openxmlformats.org/officeDocument/2006/relationships/slide" Target="slides/slide19.xml"/><Relationship Id="rId33" Type="http://schemas.openxmlformats.org/officeDocument/2006/relationships/slide" Target="slides/slide27.xml"/><Relationship Id="rId12" Type="http://schemas.openxmlformats.org/officeDocument/2006/relationships/slide" Target="slides/slide6.xml"/><Relationship Id="rId17" Type="http://schemas.openxmlformats.org/officeDocument/2006/relationships/slide" Target="slides/slide11.xml"/><Relationship Id="rId38" Type="http://schemas.openxmlformats.org/officeDocument/2006/relationships/font" Target="fonts/OpenSansLight-regular.fntdata"/><Relationship Id="rId20" Type="http://schemas.openxmlformats.org/officeDocument/2006/relationships/slide" Target="slides/slide14.xml"/><Relationship Id="rId41" Type="http://schemas.openxmlformats.org/officeDocument/2006/relationships/font" Target="fonts/OpenSansLight-boldItalic.fntdata"/><Relationship Id="rId1" Type="http://schemas.openxmlformats.org/officeDocument/2006/relationships/theme" Target="theme/theme3.xml"/><Relationship Id="rId6"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1pPr>
            <a:lvl2pPr indent="-228600" lvl="1" marL="914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2pPr>
            <a:lvl3pPr indent="-228600" lvl="2" marL="1371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3pPr>
            <a:lvl4pPr indent="-228600" lvl="3" marL="1828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4pPr>
            <a:lvl5pPr indent="-228600" lvl="4" marL="22860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5pPr>
            <a:lvl6pPr indent="-228600" lvl="5" marL="2743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6pPr>
            <a:lvl7pPr indent="-228600" lvl="6" marL="3200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7pPr>
            <a:lvl8pPr indent="-228600" lvl="7" marL="3657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8pPr>
            <a:lvl9pPr indent="-228600" lvl="8" marL="4114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1" name="Google Shape;111;p1: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Esta sessão somente é utilizada se estiver a conduzir uma formação de vários dias. Requer um tempo considerável  para os participantes se conhecerem e estabelecerem as suas próprias experiências, a sua familiaridade com a Esfera e os seus próprios objetivos de aprendizagem.  Deveria levar cerca de 90 minutos para um grupo de 20–30 participantes. Grupos grandes ou pequenos afetarão o tempo total, já que </a:t>
            </a:r>
            <a:r>
              <a:rPr lang="en-US" sz="1400">
                <a:solidFill>
                  <a:schemeClr val="dk1"/>
                </a:solidFill>
              </a:rPr>
              <a:t>a apresentação de 30 pessoas </a:t>
            </a:r>
            <a:r>
              <a:rPr lang="en-US" sz="1400"/>
              <a:t>requererá o dobro do tempo do que a de 15 pessoas.</a:t>
            </a:r>
            <a:endParaRPr/>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Na preparação do exercício de apresentação, marque um lugar no centro da sala de formação com um grande X no chão. Você também pode marcar o lugar com uma lata, um pequena “tenda” feita de papel A4, ou outro objeto que represente as pessoas que precisam de assistência em emergências. Se houver no local elementos específicos e reconhecidos que representem “o campo”, tente encontrá-los e utilize-os. </a:t>
            </a:r>
            <a:endParaRPr/>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Uma boa idéia é utilizar um quadro </a:t>
            </a:r>
            <a:r>
              <a:rPr i="1" lang="en-US" sz="1400"/>
              <a:t>flipchart </a:t>
            </a:r>
            <a:r>
              <a:rPr lang="en-US" sz="1400"/>
              <a:t>ou papel na parede ou um quadro branco o que possibilitará registar uma “Lista de anotações”, para problemas ou questões que possam surgir e que serão melhor analisadas em sessões posteriores, ou para as quais não há tempo na sessão em curso.  Habitue-se a manter a Lista ativa em todas as sessões e certifique-se de </a:t>
            </a:r>
            <a:r>
              <a:rPr lang="en-US" sz="1400">
                <a:solidFill>
                  <a:schemeClr val="dk1"/>
                </a:solidFill>
              </a:rPr>
              <a:t>monitorizar</a:t>
            </a:r>
            <a:r>
              <a:rPr lang="en-US" sz="1400"/>
              <a:t> e de abordar todas as anotações até ao final do </a:t>
            </a:r>
            <a:r>
              <a:rPr i="1" lang="en-US" sz="1400"/>
              <a:t>workshop</a:t>
            </a:r>
            <a:r>
              <a:rPr lang="en-US" sz="1400"/>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0: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3" name="Google Shape;183;p10: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Depois de finalizadas as apresentações, peça aos participantes para fazerem mais um movimento antes de retornarem às suas cadeiras.</a:t>
            </a:r>
            <a:endParaRPr/>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Substitua a marca ou item utilizado para representar as pessoas necessitadas de ajuda humanitária, por um exemplar do Manual Esfera. Agora peça-lhes para se reposicionarem na sala, baseados na sua familiaridade com o Manual Esfera e com a sua utilização.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1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8" name="Google Shape;198;p11: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Faça uma menção especial para aqueles que se moveram para posições mais distantes. Talvez possa perguntar-lhes se isso tem algum significado especial para os seus objetivos de aprendizagem neste </a:t>
            </a:r>
            <a:r>
              <a:rPr i="1" lang="en-US" sz="1400"/>
              <a:t>workshop.</a:t>
            </a:r>
            <a:endParaRPr i="1"/>
          </a:p>
          <a:p>
            <a:pPr indent="0" lvl="0" marL="0" rtl="0" algn="l">
              <a:lnSpc>
                <a:spcPct val="117999"/>
              </a:lnSpc>
              <a:spcBef>
                <a:spcPts val="0"/>
              </a:spcBef>
              <a:spcAft>
                <a:spcPts val="0"/>
              </a:spcAft>
              <a:buNone/>
            </a:pPr>
            <a:r>
              <a:t/>
            </a:r>
            <a:endParaRPr sz="1400"/>
          </a:p>
          <a:p>
            <a:pPr indent="0" lvl="0" marL="0" marR="0" rtl="0" algn="l">
              <a:lnSpc>
                <a:spcPct val="117999"/>
              </a:lnSpc>
              <a:spcBef>
                <a:spcPts val="0"/>
              </a:spcBef>
              <a:spcAft>
                <a:spcPts val="0"/>
              </a:spcAft>
              <a:buSzPts val="1400"/>
              <a:buFont typeface="Helvetica Neue"/>
              <a:buNone/>
            </a:pPr>
            <a:r>
              <a:rPr b="1" lang="en-US" sz="1400"/>
              <a:t>Peça  que todos retornem às suas cadeiras.</a:t>
            </a:r>
            <a:endParaRPr/>
          </a:p>
          <a:p>
            <a:pPr indent="0" lvl="0" marL="0" marR="0" rtl="0" algn="l">
              <a:lnSpc>
                <a:spcPct val="117999"/>
              </a:lnSpc>
              <a:spcBef>
                <a:spcPts val="0"/>
              </a:spcBef>
              <a:spcAft>
                <a:spcPts val="0"/>
              </a:spcAft>
              <a:buSzPts val="1400"/>
              <a:buFont typeface="Helvetica Neue"/>
              <a:buNone/>
            </a:pPr>
            <a:r>
              <a:t/>
            </a:r>
            <a:endParaRPr b="1" sz="1400"/>
          </a:p>
          <a:p>
            <a:pPr indent="0" lvl="0" marL="0" marR="0" rtl="0" algn="l">
              <a:lnSpc>
                <a:spcPct val="117999"/>
              </a:lnSpc>
              <a:spcBef>
                <a:spcPts val="0"/>
              </a:spcBef>
              <a:spcAft>
                <a:spcPts val="0"/>
              </a:spcAft>
              <a:buSzPts val="1400"/>
              <a:buFont typeface="Helvetica Neue"/>
              <a:buNone/>
            </a:pPr>
            <a:r>
              <a:rPr b="0" lang="en-US" sz="1400"/>
              <a:t>Se ainda </a:t>
            </a:r>
            <a:r>
              <a:rPr lang="en-US" sz="1400"/>
              <a:t>tiver </a:t>
            </a:r>
            <a:r>
              <a:rPr b="0" lang="en-US" sz="1400"/>
              <a:t>tempo na programação da sessão (o que é mais provável com pequenos grupos)</a:t>
            </a:r>
            <a:r>
              <a:rPr lang="en-US" sz="1400"/>
              <a:t>, dedique algum tempo para aprofundar sobre o significado do exercício. Aqueles que trabalham próximos a pessoas com necessidades, mas não tem familiaridade com a Esfera podem precisar aprofundar mais, em termos da filosofia, estrutura e aplicações da Esfera, enquanto aqueles com alta familiaridade com a Esfera. No entanto, aqueles que se sentem distantes das pessoas necessitadas, podem querer ver mais estudos de casos e aplicações práticas, as limitações e o mundo real dos dilemas humanitários discutidos.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2: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5" name="Google Shape;205;p12: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Este é um rápido contexto para explicar as origens da Esfera e o seu atual papel na comunidade humanitária.</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3: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2" name="Google Shape;212;p13: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Reproduza o breve vídeo. Peça aos participantes para ouvirem atentamente </a:t>
            </a:r>
            <a:endParaRPr/>
          </a:p>
          <a:p>
            <a:pPr indent="0" lvl="0" marL="0" rtl="0" algn="l">
              <a:lnSpc>
                <a:spcPct val="117999"/>
              </a:lnSpc>
              <a:spcBef>
                <a:spcPts val="0"/>
              </a:spcBef>
              <a:spcAft>
                <a:spcPts val="0"/>
              </a:spcAft>
              <a:buNone/>
            </a:pPr>
            <a:r>
              <a:rPr lang="en-US" sz="1400"/>
              <a:t>a discussão do </a:t>
            </a:r>
            <a:r>
              <a:rPr b="1" lang="en-US" sz="1400"/>
              <a:t>porquê</a:t>
            </a:r>
            <a:r>
              <a:rPr lang="en-US" sz="1400"/>
              <a:t> do Projeto Esfera ter iniciado.</a:t>
            </a:r>
            <a:endParaRPr/>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b="1" lang="en-US" sz="1400"/>
              <a:t>Este diapositivo inclui legendas.  </a:t>
            </a:r>
            <a:r>
              <a:rPr lang="en-US" sz="1400"/>
              <a:t>Para começar o vídeo e iniciar simultaneamente o aparecimento da legenda, </a:t>
            </a:r>
            <a:r>
              <a:rPr b="1" lang="en-US" sz="1400"/>
              <a:t>clique na borda branca À VOLTA do vídeo, </a:t>
            </a:r>
            <a:r>
              <a:rPr lang="en-US" sz="1400"/>
              <a:t>e não no vídeo em si ( pois isso o faria iniciar sem legendas).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4: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8" name="Google Shape;218;p14: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Esta pergunta aberta deve envolver os participantes em alguma reflexão sobre o seu profissionalismo e as mudanças e tendências na comunidade de resposta humanitária, em todos esses anos. A última pergunta deve resultar nestas respostas:</a:t>
            </a:r>
            <a:endParaRPr/>
          </a:p>
          <a:p>
            <a:pPr indent="-342900" lvl="0" marL="342900" rtl="0" algn="l">
              <a:lnSpc>
                <a:spcPct val="117999"/>
              </a:lnSpc>
              <a:spcBef>
                <a:spcPts val="0"/>
              </a:spcBef>
              <a:spcAft>
                <a:spcPts val="0"/>
              </a:spcAft>
              <a:buSzPts val="1400"/>
              <a:buFont typeface="Arial"/>
              <a:buChar char="•"/>
            </a:pPr>
            <a:r>
              <a:rPr lang="en-US" sz="1400"/>
              <a:t>Crises humanitárias continuam, permanecem e são tão grandes (ou maiores) do que nunca. (A edição de 2018 do Manual está mais focada em crises prolongadas e em cenários urbanos do que a edição de 2011).</a:t>
            </a:r>
            <a:endParaRPr/>
          </a:p>
          <a:p>
            <a:pPr indent="-342900" lvl="0" marL="342900" rtl="0" algn="l">
              <a:lnSpc>
                <a:spcPct val="117999"/>
              </a:lnSpc>
              <a:spcBef>
                <a:spcPts val="0"/>
              </a:spcBef>
              <a:spcAft>
                <a:spcPts val="0"/>
              </a:spcAft>
              <a:buSzPts val="1400"/>
              <a:buFont typeface="Arial"/>
              <a:buChar char="•"/>
            </a:pPr>
            <a:r>
              <a:rPr lang="en-US" sz="1400"/>
              <a:t>Trabalhadores humanitários de campo principiantes, frequentemente ainda não sabem o que fazer ou enfrentam dilemas reais e necessitam de orientação.</a:t>
            </a:r>
            <a:endParaRPr/>
          </a:p>
          <a:p>
            <a:pPr indent="-342900" lvl="0" marL="342900" rtl="0" algn="l">
              <a:lnSpc>
                <a:spcPct val="117999"/>
              </a:lnSpc>
              <a:spcBef>
                <a:spcPts val="0"/>
              </a:spcBef>
              <a:spcAft>
                <a:spcPts val="0"/>
              </a:spcAft>
              <a:buSzPts val="1400"/>
              <a:buFont typeface="Arial"/>
              <a:buChar char="•"/>
            </a:pPr>
            <a:r>
              <a:rPr lang="en-US" sz="1400"/>
              <a:t>Os princípios básicos da ação humanitária permanecem inalterados, mas talvez precisem ser revistos de tempos em te</a:t>
            </a:r>
            <a:r>
              <a:rPr lang="en-US" sz="1400">
                <a:solidFill>
                  <a:srgbClr val="292929"/>
                </a:solidFill>
              </a:rPr>
              <a:t>mpos. (Esta é uma boa sequência para o próximo diapositivo).</a:t>
            </a:r>
            <a:endParaRPr>
              <a:solidFill>
                <a:srgbClr val="292929"/>
              </a:solidFill>
            </a:endParaRPr>
          </a:p>
          <a:p>
            <a:pPr indent="0" lvl="0" marL="0" rtl="0" algn="l">
              <a:lnSpc>
                <a:spcPct val="117999"/>
              </a:lnSpc>
              <a:spcBef>
                <a:spcPts val="0"/>
              </a:spcBef>
              <a:spcAft>
                <a:spcPts val="0"/>
              </a:spcAft>
              <a:buNone/>
            </a:pPr>
            <a:r>
              <a:t/>
            </a:r>
            <a:endParaRPr sz="1400">
              <a:solidFill>
                <a:srgbClr val="FF0000"/>
              </a:solidFill>
            </a:endParaRPr>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5: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5" name="Google Shape;225;p15: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Reforce estas duas crenças fundamentais como a razão subjacente à ação humanitária.</a:t>
            </a:r>
            <a:endParaRPr/>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Utilize a animação (do PowerPoint) mostrando primeiro a questão, título do diapositivo, para escutar as ideias dos participantes antes de mostrar a resposta.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6: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4" name="Google Shape;234;p16: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Essas crenças levaram ao Projeto Esfera e, finalmente, ao Manual Esfera, que evoluiu para a sua forma atual e ampla aceitação.</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7: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3" name="Google Shape;243;p17: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Esta última sequência de diapositivos é relativa ao movimento Esfera de uma forma mais ampla (isto é, mais do que somente o Manual).  Isso unifica os agentes humanitários numa comunidade dinâmica, interessada em discutir e melhorar normas para a resposta, destilar e disseminar o conhecimento e estimular os agentes a adotarem melhores práticas e outra orientação profissional no seu trabalho diário.</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8: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3" name="Google Shape;253;p18: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Observe que estes pontos referem-se a todos aqueles que utilizam Esfera no seu trabalho. O movimento Esfera procura dar suporte a diversos agentes humanitários, isto é, a todos.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9: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1" name="Google Shape;261;p19: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Reveja</a:t>
            </a:r>
            <a:r>
              <a:rPr lang="en-US" sz="1400"/>
              <a:t> no site da Esfera as atualizações relativas às iniciativas de  “Aprendizagem, Ação, Conexão”.</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d899f4e451_0_78:notes"/>
          <p:cNvSpPr/>
          <p:nvPr>
            <p:ph idx="2" type="sldImg"/>
          </p:nvPr>
        </p:nvSpPr>
        <p:spPr>
          <a:xfrm>
            <a:off x="389467" y="697230"/>
            <a:ext cx="6231600" cy="348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7" name="Google Shape;117;gd899f4e451_0_78:notes"/>
          <p:cNvSpPr txBox="1"/>
          <p:nvPr>
            <p:ph idx="1" type="body"/>
          </p:nvPr>
        </p:nvSpPr>
        <p:spPr>
          <a:xfrm>
            <a:off x="934720" y="4415790"/>
            <a:ext cx="5141100" cy="4183500"/>
          </a:xfrm>
          <a:prstGeom prst="rect">
            <a:avLst/>
          </a:prstGeom>
          <a:noFill/>
          <a:ln>
            <a:noFill/>
          </a:ln>
        </p:spPr>
        <p:txBody>
          <a:bodyPr anchorCtr="0" anchor="t" bIns="46625" lIns="93275" spcFirstLastPara="1" rIns="93275" wrap="square" tIns="46625">
            <a:noAutofit/>
          </a:bodyPr>
          <a:lstStyle/>
          <a:p>
            <a:pPr indent="0" lvl="0" marL="0" rtl="0" algn="l">
              <a:spcBef>
                <a:spcPts val="0"/>
              </a:spcBef>
              <a:spcAft>
                <a:spcPts val="0"/>
              </a:spcAft>
              <a:buClr>
                <a:schemeClr val="dk1"/>
              </a:buClr>
              <a:buFont typeface="Arial"/>
              <a:buNone/>
            </a:pPr>
            <a:r>
              <a:rPr lang="en-US" sz="1400">
                <a:solidFill>
                  <a:schemeClr val="dk1"/>
                </a:solidFill>
              </a:rPr>
              <a:t>Reveja os objetivos da sessão. </a:t>
            </a:r>
            <a:endParaRPr sz="1400"/>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20: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9" name="Google Shape;269;p20: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chemeClr val="dk1"/>
              </a:buClr>
              <a:buFont typeface="Arial"/>
              <a:buNone/>
            </a:pPr>
            <a:r>
              <a:rPr lang="en-US" sz="1400">
                <a:solidFill>
                  <a:schemeClr val="dk1"/>
                </a:solidFill>
              </a:rPr>
              <a:t>Reveja no  site da Esfera as atualizações relativas às iniciativas de  “Aprendizagem, Ação, Conexão” </a:t>
            </a:r>
            <a:endParaRPr/>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2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7" name="Google Shape;277;p21: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Reveja os pontos focais online, antes da apresentação para conferir se há atualizações. Esta apresentação reflete os dados de dezembro de 2018.  Se você tem como foco da formação uma região específica, talvez você queira adicionar informações específicas, como nomes e contactos dos pontos focais locais, se isto for relevante para o seu grupo e os seus objetivos de formação. </a:t>
            </a:r>
            <a:endParaRPr/>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22: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0" name="Google Shape;290;p22: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Explique que existem mais de 100 instrutores Esfera no mundo, a trabalharem em todos os continentes (exceto na Antártida).</a:t>
            </a:r>
            <a:r>
              <a:rPr lang="en-US"/>
              <a:t> </a:t>
            </a:r>
            <a:r>
              <a:rPr lang="en-US" sz="1400"/>
              <a:t>Podem ser encontrados selecionando-se “Trainers info” (Informações de Instrutores) no menu TRAINING do site da Esfera.</a:t>
            </a:r>
            <a:endParaRPr/>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23: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8" name="Google Shape;298;p23: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marR="0" rtl="0" algn="l">
              <a:lnSpc>
                <a:spcPct val="117999"/>
              </a:lnSpc>
              <a:spcBef>
                <a:spcPts val="0"/>
              </a:spcBef>
              <a:spcAft>
                <a:spcPts val="0"/>
              </a:spcAft>
              <a:buSzPts val="1400"/>
              <a:buFont typeface="Helvetica Neue"/>
              <a:buNone/>
            </a:pPr>
            <a:r>
              <a:rPr lang="en-US" sz="1400"/>
              <a:t>Reveja</a:t>
            </a:r>
            <a:r>
              <a:rPr lang="en-US" sz="1400"/>
              <a:t> os pontos focais online, antes da apresentação para verificar se há atualizações. Esta apresentação reflete os dados de dezembro de 2018.  </a:t>
            </a:r>
            <a:endParaRPr/>
          </a:p>
          <a:p>
            <a:pPr indent="0" lvl="0" marL="0" marR="0" rtl="0" algn="l">
              <a:lnSpc>
                <a:spcPct val="117999"/>
              </a:lnSpc>
              <a:spcBef>
                <a:spcPts val="0"/>
              </a:spcBef>
              <a:spcAft>
                <a:spcPts val="0"/>
              </a:spcAft>
              <a:buSzPts val="1400"/>
              <a:buFont typeface="Helvetica Neue"/>
              <a:buNone/>
            </a:pPr>
            <a:r>
              <a:t/>
            </a:r>
            <a:endParaRPr sz="1400"/>
          </a:p>
          <a:p>
            <a:pPr indent="0" lvl="0" marL="0" rtl="0" algn="l">
              <a:spcBef>
                <a:spcPts val="0"/>
              </a:spcBef>
              <a:spcAft>
                <a:spcPts val="0"/>
              </a:spcAft>
              <a:buClr>
                <a:schemeClr val="dk1"/>
              </a:buClr>
              <a:buFont typeface="Arial"/>
              <a:buNone/>
            </a:pPr>
            <a:r>
              <a:rPr lang="en-US" sz="1400">
                <a:solidFill>
                  <a:schemeClr val="dk1"/>
                </a:solidFill>
              </a:rPr>
              <a:t>Se você tem como foco da formação uma região específica, talvez você queira adicionar informações específicas, como nomes e contactos dos pontos focais locais, se isto for relevante para o seu grupo e os seus objetivos de formação. </a:t>
            </a:r>
            <a:endParaRPr sz="1400"/>
          </a:p>
          <a:p>
            <a:pPr indent="0" lvl="0" marL="0" marR="0" rtl="0" algn="l">
              <a:lnSpc>
                <a:spcPct val="117999"/>
              </a:lnSpc>
              <a:spcBef>
                <a:spcPts val="0"/>
              </a:spcBef>
              <a:spcAft>
                <a:spcPts val="0"/>
              </a:spcAft>
              <a:buSzPts val="1400"/>
              <a:buFont typeface="Helvetica Neue"/>
              <a:buNone/>
            </a:pPr>
            <a:r>
              <a:t/>
            </a:r>
            <a:endParaRPr sz="1400"/>
          </a:p>
          <a:p>
            <a:pPr indent="0" lvl="0" marL="0" marR="0" rtl="0" algn="l">
              <a:lnSpc>
                <a:spcPct val="117999"/>
              </a:lnSpc>
              <a:spcBef>
                <a:spcPts val="0"/>
              </a:spcBef>
              <a:spcAft>
                <a:spcPts val="0"/>
              </a:spcAft>
              <a:buSzPts val="1400"/>
              <a:buFont typeface="Helvetica Neue"/>
              <a:buNone/>
            </a:pPr>
            <a:r>
              <a:t/>
            </a:r>
            <a:endParaRPr sz="1400"/>
          </a:p>
          <a:p>
            <a:pPr indent="0" lvl="0" marL="0" marR="0" rtl="0" algn="l">
              <a:lnSpc>
                <a:spcPct val="117999"/>
              </a:lnSpc>
              <a:spcBef>
                <a:spcPts val="0"/>
              </a:spcBef>
              <a:spcAft>
                <a:spcPts val="0"/>
              </a:spcAft>
              <a:buSzPts val="1400"/>
              <a:buFont typeface="Helvetica Neue"/>
              <a:buNone/>
            </a:pPr>
            <a:r>
              <a:rPr b="1" lang="en-US" sz="1400"/>
              <a:t>Destaque  que ser membro da Esfera não é necessário para fazer parte da comunidade Esfera. </a:t>
            </a:r>
            <a:r>
              <a:rPr b="1" lang="en-US" sz="1400">
                <a:solidFill>
                  <a:srgbClr val="000000"/>
                </a:solidFill>
              </a:rPr>
              <a:t>A principal razão para se tornar membro é desempenhar um papel ativo em estabelecer a direção estratégica da Associação Esfera.  As ferramentas e serviços Esfera estão disponibilizados igualmente para membros e não-membros.</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24: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0" name="Google Shape;310;p24: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Destaque que para a Esfera são bem-vindas as perguntas, as solicitações de informações, as partilhas de estudos de casos e as lições aprendidas.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25: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7" name="Google Shape;317;p25: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Este diapositivo final explica a agenda geral do </a:t>
            </a:r>
            <a:r>
              <a:rPr i="1" lang="en-US" sz="1400"/>
              <a:t>workshop</a:t>
            </a:r>
            <a:r>
              <a:rPr lang="en-US" sz="1400"/>
              <a:t>,</a:t>
            </a:r>
            <a:r>
              <a:rPr lang="en-US" sz="1400"/>
              <a:t> como os dias estarão distribuídos e organizados, e </a:t>
            </a:r>
            <a:r>
              <a:rPr lang="en-US" sz="1400">
                <a:solidFill>
                  <a:schemeClr val="dk1"/>
                </a:solidFill>
              </a:rPr>
              <a:t>mostra o itinerário das secções que os participantes deverão preparar previamente para cada sessão ou dia. </a:t>
            </a:r>
            <a:r>
              <a:rPr lang="en-US" sz="1400"/>
              <a:t> Aos participantes, faça menção à agenda, ao guia do </a:t>
            </a:r>
            <a:r>
              <a:rPr i="1" lang="en-US" sz="1400"/>
              <a:t>workshop</a:t>
            </a:r>
            <a:r>
              <a:rPr lang="en-US" sz="1400"/>
              <a:t>, ou a quaisquer outros folhetos e recursos que tenham recebido.</a:t>
            </a:r>
            <a:endParaRPr b="1" sz="1400"/>
          </a:p>
          <a:p>
            <a:pPr indent="0" lvl="0" marL="0" rtl="0" algn="l">
              <a:lnSpc>
                <a:spcPct val="117999"/>
              </a:lnSpc>
              <a:spcBef>
                <a:spcPts val="0"/>
              </a:spcBef>
              <a:spcAft>
                <a:spcPts val="0"/>
              </a:spcAft>
              <a:buNone/>
            </a:pPr>
            <a:r>
              <a:t/>
            </a:r>
            <a:endParaRPr b="1" sz="1400"/>
          </a:p>
          <a:p>
            <a:pPr indent="0" lvl="0" marL="0" rtl="0" algn="l">
              <a:lnSpc>
                <a:spcPct val="117999"/>
              </a:lnSpc>
              <a:spcBef>
                <a:spcPts val="0"/>
              </a:spcBef>
              <a:spcAft>
                <a:spcPts val="0"/>
              </a:spcAft>
              <a:buNone/>
            </a:pPr>
            <a:r>
              <a:rPr b="1" lang="en-US" sz="1400"/>
              <a:t>É uma boa idéia fazer um cartaz em tamanho grande da agenda para a sala </a:t>
            </a:r>
            <a:r>
              <a:rPr lang="en-US" sz="1400"/>
              <a:t>e o colocá-lo num lugar ou dois perto das portas ou das áreas de intervalos. Podem então ser assinalados no cartaz os itens como ”completos”, conforme forem ocorrendo as sessões e dias, para ajudar a orientar os participantes sobre o fluxo geral e o que será visto no decorrer do </a:t>
            </a:r>
            <a:r>
              <a:rPr i="1" lang="en-US" sz="1400"/>
              <a:t>workshop</a:t>
            </a:r>
            <a:r>
              <a:rPr lang="en-US" sz="1400"/>
              <a:t>. </a:t>
            </a:r>
            <a:endParaRPr/>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Reveja os objetivos de aprendizagem informados pelos participante nas suas apresentações e explique que você irá trabalhar para incorporá-los nas sessões, à medida que avancem no evento. Destaque aqueles que já foram abordados nas sessões planeadas e  procure maneiras de abordar os objetivos que fiquem fora do escopo das sessões planeadas. Em alguns casos, pode ser necessário perceber que alguns objetivos, simplesmente, estão fora do alcance da realidade, mas que discussões à parte e interações durante os intervalos e almoços podem ser úteis.</a:t>
            </a:r>
            <a:endParaRPr/>
          </a:p>
          <a:p>
            <a:pPr indent="0" lvl="0" marL="0" rtl="0" algn="l">
              <a:lnSpc>
                <a:spcPct val="117999"/>
              </a:lnSpc>
              <a:spcBef>
                <a:spcPts val="0"/>
              </a:spcBef>
              <a:spcAft>
                <a:spcPts val="0"/>
              </a:spcAft>
              <a:buNone/>
            </a:pPr>
            <a:r>
              <a:t/>
            </a:r>
            <a:endParaRPr b="1" sz="1400"/>
          </a:p>
          <a:p>
            <a:pPr indent="0" lvl="0" marL="0" rtl="0" algn="l">
              <a:lnSpc>
                <a:spcPct val="117999"/>
              </a:lnSpc>
              <a:spcBef>
                <a:spcPts val="0"/>
              </a:spcBef>
              <a:spcAft>
                <a:spcPts val="0"/>
              </a:spcAft>
              <a:buNone/>
            </a:pPr>
            <a:r>
              <a:rPr b="1" lang="en-US" sz="1400"/>
              <a:t>Como uma nota sugestiva, inclua um objetivo final… “Divirtam-se e aproveitem o </a:t>
            </a:r>
            <a:r>
              <a:rPr b="1" i="1" lang="en-US" sz="1400"/>
              <a:t>workshop</a:t>
            </a:r>
            <a:r>
              <a:rPr b="1" lang="en-US" sz="1400"/>
              <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26: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4" name="Google Shape;324;p26: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b="0" lang="en-US" sz="1400"/>
              <a:t>Destaque as mensagens-chave desta </a:t>
            </a:r>
            <a:r>
              <a:rPr lang="en-US" sz="1400"/>
              <a:t>sessão</a:t>
            </a:r>
            <a:r>
              <a:rPr b="0" lang="en-US" sz="1400"/>
              <a:t>.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31" name="Google Shape;331;p27:notes"/>
          <p:cNvSpPr txBox="1"/>
          <p:nvPr>
            <p:ph idx="1" type="body"/>
          </p:nvPr>
        </p:nvSpPr>
        <p:spPr>
          <a:xfrm>
            <a:off x="914711" y="4344025"/>
            <a:ext cx="5028600" cy="4114500"/>
          </a:xfrm>
          <a:prstGeom prst="rect">
            <a:avLst/>
          </a:prstGeom>
          <a:noFill/>
          <a:ln>
            <a:noFill/>
          </a:ln>
        </p:spPr>
        <p:txBody>
          <a:bodyPr anchorCtr="0" anchor="t" bIns="45650" lIns="91325" spcFirstLastPara="1" rIns="91325" wrap="square" tIns="45650">
            <a:noAutofit/>
          </a:bodyPr>
          <a:lstStyle/>
          <a:p>
            <a:pPr indent="0" lvl="0" marL="0" rtl="0" algn="l">
              <a:lnSpc>
                <a:spcPct val="118000"/>
              </a:lnSpc>
              <a:spcBef>
                <a:spcPts val="0"/>
              </a:spcBef>
              <a:spcAft>
                <a:spcPts val="0"/>
              </a:spcAft>
              <a:buSzPts val="1400"/>
              <a:buFont typeface="Helvetica Neue"/>
              <a:buNone/>
            </a:pPr>
            <a:r>
              <a:t/>
            </a:r>
            <a:endParaRPr sz="140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3: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24" name="Google Shape;124;p3: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Determine as regras básicas para o </a:t>
            </a:r>
            <a:r>
              <a:rPr i="1" lang="en-US" sz="1400"/>
              <a:t>workshop</a:t>
            </a:r>
            <a:r>
              <a:rPr lang="en-US" sz="1400"/>
              <a:t>. É muito melhor fazê-lo no início, e de um modo claro, assim ninguém se surpreenderá mais tarde. Dependendo do seu grupo ou da situação, você poderá agregar outras regras ou editar essas.</a:t>
            </a:r>
            <a:endParaRPr/>
          </a:p>
          <a:p>
            <a:pPr indent="0" lvl="0" marL="0" rtl="0" algn="l">
              <a:lnSpc>
                <a:spcPct val="117999"/>
              </a:lnSpc>
              <a:spcBef>
                <a:spcPts val="0"/>
              </a:spcBef>
              <a:spcAft>
                <a:spcPts val="0"/>
              </a:spcAft>
              <a:buNone/>
            </a:pPr>
            <a:br>
              <a:rPr lang="en-US" sz="1400"/>
            </a:br>
            <a:r>
              <a:rPr b="1" lang="en-US" sz="1400"/>
              <a:t>Para uma forma</a:t>
            </a:r>
            <a:r>
              <a:rPr b="1" lang="en-US" sz="1400"/>
              <a:t> mais interativa de estabelecer as regras, </a:t>
            </a:r>
            <a:r>
              <a:rPr b="1" lang="en-US" sz="1400"/>
              <a:t>considere</a:t>
            </a:r>
            <a:r>
              <a:rPr b="1" lang="en-US" sz="1400"/>
              <a:t> a possibilidade de facilitar que o grupo chegue a esses pontos por si mesmo. </a:t>
            </a:r>
            <a:r>
              <a:rPr b="0" lang="en-US" sz="1400"/>
              <a:t>Por exemplo, pode solicitar que formem pares ou trios e conceder alguns minutos para que discutam quais as regras básicas que devem ser definidas para o </a:t>
            </a:r>
            <a:r>
              <a:rPr i="1" lang="en-US" sz="1400"/>
              <a:t>workshop</a:t>
            </a:r>
            <a:r>
              <a:rPr lang="en-US" sz="1400"/>
              <a:t>. Depois de alguns minutos, peça as propostas e anote-as no quadro </a:t>
            </a:r>
            <a:r>
              <a:rPr i="1" lang="en-US" sz="1400"/>
              <a:t>flipchart</a:t>
            </a:r>
            <a:r>
              <a:rPr lang="en-US" sz="1400"/>
              <a:t>, e continue assim pelos grupos até ter a lista completa. Fixe esta lista na parede como um lembrete. Ao utilizar esta abordagem, não precisa apresentar os diapositivos números 3–5, contudo você pode querer fazer uma revisão para assegurar-se que os pontos destes diapositivos foram considerados.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4: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2" name="Google Shape;132;p4: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Aborde estes pontos para retirá-los das preocupações dos participantes, assim eles podem estar mais focados no conteúdo do evento do que neste tipo de questões. Reveja minuciosamente a lista e </a:t>
            </a:r>
            <a:r>
              <a:rPr b="1" lang="en-US" sz="1400"/>
              <a:t>altere ou adicione o que for apropriado para a sua própria situação.  </a:t>
            </a:r>
            <a:r>
              <a:rPr b="0" lang="en-US" sz="1400"/>
              <a:t>Alguns destes pontos podem ser regras estritas exigidas pelo local onde acontece o </a:t>
            </a:r>
            <a:r>
              <a:rPr b="0" i="1" lang="en-US" sz="1400"/>
              <a:t>workshop</a:t>
            </a:r>
            <a:r>
              <a:rPr b="0" lang="en-US" sz="1400"/>
              <a:t> e não está ao alcance da decisão do grupo modificá-los</a:t>
            </a:r>
            <a:r>
              <a:rPr lang="en-US" sz="1400"/>
              <a:t>;</a:t>
            </a:r>
            <a:r>
              <a:rPr b="0" lang="en-US" sz="1400"/>
              <a:t> outros podem ser flexíveis e devem ser modificados para se ajustarem às suas próprias regras básicas.  </a:t>
            </a: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5: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0" name="Google Shape;140;p5: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Outras possíveis questões administrativas a considerar e a atender.</a:t>
            </a:r>
            <a:endParaRPr/>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Supondo que ainda não imprimiu os certificados de conclusão do </a:t>
            </a:r>
            <a:r>
              <a:rPr i="1" lang="en-US" sz="1400"/>
              <a:t>workshop</a:t>
            </a:r>
            <a:r>
              <a:rPr lang="en-US" sz="1400"/>
              <a:t>, </a:t>
            </a:r>
            <a:r>
              <a:rPr lang="en-US" sz="1400">
                <a:solidFill>
                  <a:schemeClr val="dk1"/>
                </a:solidFill>
              </a:rPr>
              <a:t>é importante </a:t>
            </a:r>
            <a:r>
              <a:rPr lang="en-US" sz="1400"/>
              <a:t>verificar os nomes.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6: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9" name="Google Shape;149;p6: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b="0" lang="en-US" sz="1400"/>
              <a:t>U</a:t>
            </a:r>
            <a:r>
              <a:rPr lang="en-US" sz="1400"/>
              <a:t>tilize </a:t>
            </a:r>
            <a:r>
              <a:rPr b="0" lang="en-US" sz="1400"/>
              <a:t>a animação do </a:t>
            </a:r>
            <a:r>
              <a:rPr lang="en-US" sz="1400"/>
              <a:t>diapositivo</a:t>
            </a:r>
            <a:r>
              <a:rPr b="0" lang="en-US" sz="1400"/>
              <a:t> e peça para levantarem as mãos para respostas afirmativas a cada pergunta…</a:t>
            </a:r>
            <a:endParaRPr/>
          </a:p>
          <a:p>
            <a:pPr indent="0" lvl="0" marL="0" rtl="0" algn="l">
              <a:lnSpc>
                <a:spcPct val="117999"/>
              </a:lnSpc>
              <a:spcBef>
                <a:spcPts val="0"/>
              </a:spcBef>
              <a:spcAft>
                <a:spcPts val="0"/>
              </a:spcAft>
              <a:buNone/>
            </a:pPr>
            <a:r>
              <a:t/>
            </a:r>
            <a:endParaRPr b="0" sz="1400"/>
          </a:p>
          <a:p>
            <a:pPr indent="-457200" lvl="0" marL="457200" rtl="0" algn="l">
              <a:lnSpc>
                <a:spcPct val="117999"/>
              </a:lnSpc>
              <a:spcBef>
                <a:spcPts val="0"/>
              </a:spcBef>
              <a:spcAft>
                <a:spcPts val="0"/>
              </a:spcAft>
              <a:buSzPts val="1400"/>
              <a:buFont typeface="Helvetica Neue"/>
              <a:buAutoNum type="arabicPeriod"/>
            </a:pPr>
            <a:r>
              <a:rPr b="0" lang="en-US" sz="1400"/>
              <a:t>Peça que levantem as mãos</a:t>
            </a:r>
            <a:r>
              <a:rPr lang="en-US" sz="1400"/>
              <a:t> todos aqueles</a:t>
            </a:r>
            <a:r>
              <a:rPr b="0" lang="en-US" sz="1400"/>
              <a:t> da sala que já ouvi</a:t>
            </a:r>
            <a:r>
              <a:rPr lang="en-US" sz="1400"/>
              <a:t>ram</a:t>
            </a:r>
            <a:r>
              <a:rPr b="0" lang="en-US" sz="1400"/>
              <a:t> falar do Esfera. Deve</a:t>
            </a:r>
            <a:r>
              <a:rPr lang="en-US" sz="1400"/>
              <a:t>m ser todos</a:t>
            </a:r>
            <a:r>
              <a:rPr b="0" lang="en-US" sz="1400"/>
              <a:t> – conte o total e escreva o número num quadro </a:t>
            </a:r>
            <a:r>
              <a:rPr b="0" i="1" lang="en-US" sz="1400"/>
              <a:t>flipchart </a:t>
            </a:r>
            <a:r>
              <a:rPr b="0" lang="en-US" sz="1400"/>
              <a:t>com um grande desenho de uma orelha.</a:t>
            </a:r>
            <a:endParaRPr/>
          </a:p>
          <a:p>
            <a:pPr indent="-457200" lvl="0" marL="457200" rtl="0" algn="l">
              <a:lnSpc>
                <a:spcPct val="117999"/>
              </a:lnSpc>
              <a:spcBef>
                <a:spcPts val="0"/>
              </a:spcBef>
              <a:spcAft>
                <a:spcPts val="0"/>
              </a:spcAft>
              <a:buSzPts val="1400"/>
              <a:buFont typeface="Helvetica Neue"/>
              <a:buAutoNum type="arabicPeriod"/>
            </a:pPr>
            <a:r>
              <a:rPr b="0" lang="en-US" sz="1400"/>
              <a:t>Peça que levantem as mãos aqueles que chegaram </a:t>
            </a:r>
            <a:r>
              <a:rPr lang="en-US" sz="1400"/>
              <a:t>a ter nas suas mãos</a:t>
            </a:r>
            <a:r>
              <a:rPr b="0" lang="en-US" sz="1400"/>
              <a:t> um exemplar do Manual Esfera (qualquer edição) – conte-os e anote o número no </a:t>
            </a:r>
            <a:r>
              <a:rPr lang="en-US" sz="1400">
                <a:solidFill>
                  <a:schemeClr val="dk1"/>
                </a:solidFill>
              </a:rPr>
              <a:t>quadro </a:t>
            </a:r>
            <a:r>
              <a:rPr i="1" lang="en-US" sz="1400">
                <a:solidFill>
                  <a:schemeClr val="dk1"/>
                </a:solidFill>
              </a:rPr>
              <a:t>flipchart </a:t>
            </a:r>
            <a:r>
              <a:rPr b="0" lang="en-US" sz="1400"/>
              <a:t>com um grande desenho de uma mão.</a:t>
            </a:r>
            <a:endParaRPr/>
          </a:p>
          <a:p>
            <a:pPr indent="-457200" lvl="0" marL="457200" rtl="0" algn="l">
              <a:lnSpc>
                <a:spcPct val="117999"/>
              </a:lnSpc>
              <a:spcBef>
                <a:spcPts val="0"/>
              </a:spcBef>
              <a:spcAft>
                <a:spcPts val="0"/>
              </a:spcAft>
              <a:buSzPts val="1400"/>
              <a:buFont typeface="Helvetica Neue"/>
              <a:buAutoNum type="arabicPeriod"/>
            </a:pPr>
            <a:r>
              <a:rPr b="0" lang="en-US" sz="1400"/>
              <a:t>Peça que levantem as mãos quem chegou </a:t>
            </a:r>
            <a:r>
              <a:rPr lang="en-US" sz="1400"/>
              <a:t>a utilizar o Manual</a:t>
            </a:r>
            <a:r>
              <a:rPr b="0" lang="en-US" sz="1400"/>
              <a:t> Esfera n</a:t>
            </a:r>
            <a:r>
              <a:rPr lang="en-US" sz="1400"/>
              <a:t>a conceção</a:t>
            </a:r>
            <a:r>
              <a:rPr b="0" lang="en-US" sz="1400"/>
              <a:t> de um projeto ou outra aplicação em campo  – conte-os e anote o número no </a:t>
            </a:r>
            <a:r>
              <a:rPr lang="en-US" sz="1400">
                <a:solidFill>
                  <a:schemeClr val="dk1"/>
                </a:solidFill>
              </a:rPr>
              <a:t>quadro </a:t>
            </a:r>
            <a:r>
              <a:rPr i="1" lang="en-US" sz="1400">
                <a:solidFill>
                  <a:schemeClr val="dk1"/>
                </a:solidFill>
              </a:rPr>
              <a:t>flipchart</a:t>
            </a:r>
            <a:r>
              <a:rPr b="0" lang="en-US" sz="1400"/>
              <a:t> com um grande desenho de pessoas </a:t>
            </a:r>
            <a:r>
              <a:rPr lang="en-US" sz="1400"/>
              <a:t>abrigadas n</a:t>
            </a:r>
            <a:r>
              <a:rPr b="0" lang="en-US" sz="1400"/>
              <a:t>uma tenda ou outra figura similar.</a:t>
            </a:r>
            <a:endParaRPr/>
          </a:p>
          <a:p>
            <a:pPr indent="-368300" lvl="0" marL="457200" rtl="0" algn="l">
              <a:lnSpc>
                <a:spcPct val="117999"/>
              </a:lnSpc>
              <a:spcBef>
                <a:spcPts val="0"/>
              </a:spcBef>
              <a:spcAft>
                <a:spcPts val="0"/>
              </a:spcAft>
              <a:buSzPts val="1400"/>
              <a:buFont typeface="Helvetica Neue"/>
              <a:buNone/>
            </a:pPr>
            <a:r>
              <a:t/>
            </a:r>
            <a:endParaRPr b="0" sz="1400"/>
          </a:p>
          <a:p>
            <a:pPr indent="0" lvl="0" marL="0" rtl="0" algn="l">
              <a:lnSpc>
                <a:spcPct val="117999"/>
              </a:lnSpc>
              <a:spcBef>
                <a:spcPts val="0"/>
              </a:spcBef>
              <a:spcAft>
                <a:spcPts val="0"/>
              </a:spcAft>
              <a:buSzPts val="1400"/>
              <a:buFont typeface="Helvetica Neue"/>
              <a:buNone/>
            </a:pPr>
            <a:r>
              <a:rPr b="0" lang="en-US" sz="1400"/>
              <a:t>Explique que durante este </a:t>
            </a:r>
            <a:r>
              <a:rPr b="0" i="1" lang="en-US" sz="1400"/>
              <a:t>workshop</a:t>
            </a:r>
            <a:r>
              <a:rPr b="0" lang="en-US" sz="1400"/>
              <a:t>, o segundo grupo atingirá os 100%, e ao longo das próximas semanas e meses, a p</a:t>
            </a:r>
            <a:r>
              <a:rPr lang="en-US" sz="1400"/>
              <a:t>e</a:t>
            </a:r>
            <a:r>
              <a:rPr b="0" lang="en-US" sz="1400"/>
              <a:t>rcentagem do terceiro grupo também aumentará.</a:t>
            </a:r>
            <a:endParaRPr/>
          </a:p>
          <a:p>
            <a:pPr indent="-368300" lvl="0" marL="457200" rtl="0" algn="l">
              <a:lnSpc>
                <a:spcPct val="117999"/>
              </a:lnSpc>
              <a:spcBef>
                <a:spcPts val="0"/>
              </a:spcBef>
              <a:spcAft>
                <a:spcPts val="0"/>
              </a:spcAft>
              <a:buSzPts val="1400"/>
              <a:buFont typeface="Helvetica Neue"/>
              <a:buNone/>
            </a:pPr>
            <a:r>
              <a:t/>
            </a:r>
            <a:endParaRPr b="0" sz="1400"/>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7: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7" name="Google Shape;157;p7: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Os próximos diapositivos apresentam uma introdução “voltada para a ação”. Peça a todos para se levantarem e ficarem prontos para se moverem para um novo lugar na sala. O próximo diapositivo explica isso de uma forma mais gráfica.</a:t>
            </a:r>
            <a:endParaRPr/>
          </a:p>
          <a:p>
            <a:pPr indent="0" lvl="0" marL="0" rtl="0" algn="l">
              <a:lnSpc>
                <a:spcPct val="117999"/>
              </a:lnSpc>
              <a:spcBef>
                <a:spcPts val="0"/>
              </a:spcBef>
              <a:spcAft>
                <a:spcPts val="0"/>
              </a:spcAft>
              <a:buNone/>
            </a:pPr>
            <a:r>
              <a:t/>
            </a:r>
            <a:endParaRPr sz="1400"/>
          </a:p>
          <a:p>
            <a:pPr indent="0" lvl="0" marL="0" marR="0" rtl="0" algn="l">
              <a:lnSpc>
                <a:spcPct val="117999"/>
              </a:lnSpc>
              <a:spcBef>
                <a:spcPts val="0"/>
              </a:spcBef>
              <a:spcAft>
                <a:spcPts val="0"/>
              </a:spcAft>
              <a:buSzPts val="1400"/>
              <a:buFont typeface="Helvetica Neue"/>
              <a:buNone/>
            </a:pPr>
            <a:r>
              <a:rPr b="1" lang="en-US" sz="1400"/>
              <a:t>ALTERNATIVA PARA O EXERCÍCIO DE APRESENTAÇÃO: CAÇA AO TESOURO </a:t>
            </a:r>
            <a:r>
              <a:rPr lang="en-US" sz="1400"/>
              <a:t>– Os </a:t>
            </a:r>
            <a:r>
              <a:rPr lang="en-US" sz="1400">
                <a:solidFill>
                  <a:schemeClr val="dk1"/>
                </a:solidFill>
              </a:rPr>
              <a:t>diapositivos</a:t>
            </a:r>
            <a:r>
              <a:rPr lang="en-US" sz="1400"/>
              <a:t> 7 a 11 descrevem um exercício de apresentação que deve servir bem para grupos mistos de até 24 pessoas. Para grupos maiores, em que pode não haver tempo para todos se apresentarem, então, você pode ignorar este</a:t>
            </a:r>
            <a:r>
              <a:rPr lang="en-US" sz="1400">
                <a:solidFill>
                  <a:srgbClr val="292929"/>
                </a:solidFill>
              </a:rPr>
              <a:t>s </a:t>
            </a:r>
            <a:r>
              <a:rPr lang="en-US" sz="1400">
                <a:solidFill>
                  <a:srgbClr val="292929"/>
                </a:solidFill>
              </a:rPr>
              <a:t>dispositivos</a:t>
            </a:r>
            <a:r>
              <a:rPr lang="en-US" sz="1400">
                <a:solidFill>
                  <a:srgbClr val="292929"/>
                </a:solidFill>
              </a:rPr>
              <a:t> </a:t>
            </a:r>
            <a:r>
              <a:rPr lang="en-US" sz="1400"/>
              <a:t>e utilizar em vez disso, o exercício de  “Caça ao Tesouro” . Este exercício requer que os participantes conversem rapidamente, com tantos participantes quantos conseguirem (em 10 minutos), utilizando um</a:t>
            </a:r>
            <a:r>
              <a:rPr i="1" lang="en-US" sz="1400"/>
              <a:t> ckecklist </a:t>
            </a:r>
            <a:r>
              <a:rPr lang="en-US" sz="1400"/>
              <a:t>impresso (</a:t>
            </a:r>
            <a:r>
              <a:rPr b="1" lang="en-US" sz="1400"/>
              <a:t>STP 1 Treasure Hunt Introduction Option_PT_EU.docx</a:t>
            </a:r>
            <a:r>
              <a:rPr lang="en-US" sz="1400"/>
              <a:t>)  dos “tesouros” a encontrar entre os participantes (por exemplo, alguém que fale mais de três idiomas ou alguém que tenha mais de três filhos). Passados os 10 minutos, pergunte quem encontrou todos os 14 tesouros. Explique que com tantos tesouros nós somos na verdade um grupo muito rico. Utilize os itens do diapositivo 9  para uma rápida apresentação de cada pessoa.</a:t>
            </a:r>
            <a:endParaRPr/>
          </a:p>
          <a:p>
            <a:pPr indent="0" lvl="0" marL="0" marR="0" rtl="0" algn="l">
              <a:lnSpc>
                <a:spcPct val="117999"/>
              </a:lnSpc>
              <a:spcBef>
                <a:spcPts val="0"/>
              </a:spcBef>
              <a:spcAft>
                <a:spcPts val="0"/>
              </a:spcAft>
              <a:buSzPts val="1400"/>
              <a:buFont typeface="Helvetica Neue"/>
              <a:buNone/>
            </a:pPr>
            <a:r>
              <a:rPr lang="en-US" sz="1400"/>
              <a:t>Este exercício de Caça ao Tesouro coloca as pessoas rapidamente em conversa umas com as outras. É uma boa maneira de “quebrar o gelo” e deve levar rapidamente as pessoas a participarem, mas pode parecer pouco sério para alguns. Você decide se se enquadra no seu contexto.</a:t>
            </a:r>
            <a:endParaRPr/>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8: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4" name="Google Shape;164;p8: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A idéia é que os participantes se movam do local onde estão para mais perto ou próximo das pessoas necessitadas.  Se você tiver algo apropriado para representar o campo (uma lata, item de cozinha, um quadro </a:t>
            </a:r>
            <a:r>
              <a:rPr i="1" lang="en-US" sz="1400"/>
              <a:t>flipchart</a:t>
            </a:r>
            <a:r>
              <a:rPr lang="en-US" sz="1400"/>
              <a:t> com um desenho de uma família abrigada numa tenda, etc), utilize-o para marcar o “centro” do exercício. Os  participantes terão de falar entre si para acompanharem a tarefa. Funcionará numa sala de qualquer tamanho ou formato. Em salas maiores você pode ter que pedir a alguns participantes para se aproximarem do centro para conseguir ouvir a sua apresentação. Esta fase de discussão e movimento não levará mais do que 5 minutos.</a:t>
            </a:r>
            <a:endParaRPr/>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Três considerações para conduzir este exercício:</a:t>
            </a:r>
            <a:endParaRPr/>
          </a:p>
          <a:p>
            <a:pPr indent="0" lvl="0" marL="0" rtl="0" algn="l">
              <a:lnSpc>
                <a:spcPct val="117999"/>
              </a:lnSpc>
              <a:spcBef>
                <a:spcPts val="0"/>
              </a:spcBef>
              <a:spcAft>
                <a:spcPts val="0"/>
              </a:spcAft>
              <a:buNone/>
            </a:pPr>
            <a:r>
              <a:t/>
            </a:r>
            <a:endParaRPr sz="1400"/>
          </a:p>
          <a:p>
            <a:pPr indent="-457200" lvl="0" marL="457200" rtl="0" algn="l">
              <a:lnSpc>
                <a:spcPct val="117999"/>
              </a:lnSpc>
              <a:spcBef>
                <a:spcPts val="0"/>
              </a:spcBef>
              <a:spcAft>
                <a:spcPts val="0"/>
              </a:spcAft>
              <a:buSzPts val="1400"/>
              <a:buFont typeface="Helvetica Neue"/>
              <a:buAutoNum type="arabicPeriod"/>
            </a:pPr>
            <a:r>
              <a:rPr lang="en-US" sz="1400"/>
              <a:t>Faça-o rapidamente – pode ser desconfortável para algumas pessoas ficar de pé por longos períodos.  É mais efetivo trazer um exemplo com uma breve apresentação, sem longas explanações. Se necessário, ofereça cadeiras para acomodar melhor as pessoas com dificuldades de ficar de pé. </a:t>
            </a:r>
            <a:endParaRPr/>
          </a:p>
          <a:p>
            <a:pPr indent="-457200" lvl="0" marL="457200" rtl="0" algn="l">
              <a:lnSpc>
                <a:spcPct val="117999"/>
              </a:lnSpc>
              <a:spcBef>
                <a:spcPts val="0"/>
              </a:spcBef>
              <a:spcAft>
                <a:spcPts val="0"/>
              </a:spcAft>
              <a:buSzPts val="1400"/>
              <a:buFont typeface="Helvetica Neue"/>
              <a:buAutoNum type="arabicPeriod"/>
            </a:pPr>
            <a:r>
              <a:rPr lang="en-US" sz="1400"/>
              <a:t>Não faça este exercício de maneira leviana ou divertida. A idéia não é criar uma hierarquia entre as pessoas com mais experiência e aquelas com menos, mas sim deixar claro sobre os nossos papéis como aprendizes e como compreender melhor a provável capacidade dos participantes de se relacionarem com exemplos de campo e partilharem os seus próprios  exemplos.  Para as pessoas com menos experiência ou que se sintam longe do contacto direto em campo, servirá para conhecerem os seus papéis no sistema humanitário e quais as suas necessidades de aprendizagem. Para aqueles que se sintam próximos do campo e do contacto direto, explore as suas possíveis necessidades para ganharem perspetiva e distância a fim de entenderem melhor as suas experiências do dia a dia. Todos deverão finalizar este exercício sentindo-se confortáveis sobre as suas necessidades, as suas perspetivas e oportunidades de contribuir para a discussão.</a:t>
            </a:r>
            <a:endParaRPr/>
          </a:p>
          <a:p>
            <a:pPr indent="-457200" lvl="0" marL="457200" marR="0" rtl="0" algn="l">
              <a:lnSpc>
                <a:spcPct val="117999"/>
              </a:lnSpc>
              <a:spcBef>
                <a:spcPts val="0"/>
              </a:spcBef>
              <a:spcAft>
                <a:spcPts val="0"/>
              </a:spcAft>
              <a:buSzPts val="1400"/>
              <a:buFont typeface="Helvetica Neue"/>
              <a:buAutoNum type="arabicPeriod"/>
            </a:pPr>
            <a:r>
              <a:rPr lang="en-US" sz="1400"/>
              <a:t>Para algumas audiências em que a  expectativa é de que ninguém tenha tido contacto próximo com a prática de campo, ou que ninguém tenha tido contacto prévio com o Manual Esfera, pode ser melhor utilizar a opção de apresentação da “Caça ao Tesouro”,  descrita nas notas do diapositivo anterior.</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9: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6" name="Google Shape;176;p9: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Mostre o </a:t>
            </a:r>
            <a:r>
              <a:rPr lang="en-US" sz="1400">
                <a:solidFill>
                  <a:schemeClr val="dk1"/>
                </a:solidFill>
              </a:rPr>
              <a:t>diapositivo</a:t>
            </a:r>
            <a:r>
              <a:rPr lang="en-US" sz="1400"/>
              <a:t> e explique que você se dirigirá a cada participante à vez e que a sua tarefa é apresentar-se aos colegas, de uma forma concisa seguindo a orientação indicada. Limite as apresentações para não mais de 1 minuto para cada participante, no caso de grupos de até 15 pessoas. Reduza o limite de tempo para 45 segundos ou mesmo 30 segundos para grupos acima de 30 pessoas.</a:t>
            </a:r>
            <a:endParaRPr/>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Assim que os participantes exprimirem os seus objetivos de aprendizagem, escreva-os no quadro </a:t>
            </a:r>
            <a:r>
              <a:rPr i="1" lang="en-US" sz="1400"/>
              <a:t>flipchart</a:t>
            </a:r>
            <a:r>
              <a:rPr lang="en-US" sz="1400"/>
              <a:t>. Identifique objetivos iguais ou similares, marcando os que já tiverem sido anotados antes. Mantenha esta lista exposta na parede durante o </a:t>
            </a:r>
            <a:r>
              <a:rPr i="1" lang="en-US" sz="1400"/>
              <a:t>workshop,</a:t>
            </a:r>
            <a:r>
              <a:rPr lang="en-US" sz="1400"/>
              <a:t> como um lembrete dos objetivos e utilize-os na avaliação do </a:t>
            </a:r>
            <a:r>
              <a:rPr i="1" lang="en-US" sz="1400"/>
              <a:t>workshop</a:t>
            </a:r>
            <a:r>
              <a:rPr lang="en-US" sz="1400"/>
              <a:t> no último dia.</a:t>
            </a:r>
            <a:endParaRPr/>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ABORDAGEM  ALTERNATIVA  para objetivos pessoais: Prepare uma página do quadro </a:t>
            </a:r>
            <a:r>
              <a:rPr i="1" lang="en-US" sz="1400"/>
              <a:t>flipchart</a:t>
            </a:r>
            <a:r>
              <a:rPr lang="en-US" sz="1400"/>
              <a:t> como um alvo de arqueiro e prenda-o na parede. Peça a cada participante para escrever o seu objetivo-chave de aprendizagem num bilhete e cole-o na página preparada. No começo do </a:t>
            </a:r>
            <a:r>
              <a:rPr i="1" lang="en-US" sz="1400"/>
              <a:t>workshop</a:t>
            </a:r>
            <a:r>
              <a:rPr lang="en-US" sz="1400"/>
              <a:t>, os bilhetes devem estar arrumados em volta das bordas do papel. No final de cada dia, peça aos participantes que desloquem os seus bilhetes para o centro, caso tenham feito algum progresso.</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jpg"/><Relationship Id="rId3" Type="http://schemas.openxmlformats.org/officeDocument/2006/relationships/image" Target="../media/image11.pn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12" name="Shape 12"/>
        <p:cNvGrpSpPr/>
        <p:nvPr/>
      </p:nvGrpSpPr>
      <p:grpSpPr>
        <a:xfrm>
          <a:off x="0" y="0"/>
          <a:ext cx="0" cy="0"/>
          <a:chOff x="0" y="0"/>
          <a:chExt cx="0" cy="0"/>
        </a:xfrm>
      </p:grpSpPr>
      <p:sp>
        <p:nvSpPr>
          <p:cNvPr id="13" name="Google Shape;13;p29"/>
          <p:cNvSpPr txBox="1"/>
          <p:nvPr>
            <p:ph type="title"/>
          </p:nvPr>
        </p:nvSpPr>
        <p:spPr>
          <a:xfrm>
            <a:off x="7120322" y="1148760"/>
            <a:ext cx="9238866"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14" name="Google Shape;14;p29"/>
          <p:cNvPicPr preferRelativeResize="0"/>
          <p:nvPr/>
        </p:nvPicPr>
        <p:blipFill rotWithShape="1">
          <a:blip r:embed="rId2">
            <a:alphaModFix/>
          </a:blip>
          <a:srcRect b="0" l="0" r="0" t="0"/>
          <a:stretch/>
        </p:blipFill>
        <p:spPr>
          <a:xfrm>
            <a:off x="6784933" y="1137926"/>
            <a:ext cx="189836" cy="1919173"/>
          </a:xfrm>
          <a:prstGeom prst="rect">
            <a:avLst/>
          </a:prstGeom>
          <a:noFill/>
          <a:ln>
            <a:noFill/>
          </a:ln>
        </p:spPr>
      </p:pic>
      <p:sp>
        <p:nvSpPr>
          <p:cNvPr id="15" name="Google Shape;15;p29"/>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1pPr>
            <a:lvl2pPr indent="0" lvl="1"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2pPr>
            <a:lvl3pPr indent="0" lvl="2"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3pPr>
            <a:lvl4pPr indent="0" lvl="3"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4pPr>
            <a:lvl5pPr indent="0" lvl="4"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5pPr>
            <a:lvl6pPr indent="0" lvl="5"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6pPr>
            <a:lvl7pPr indent="0" lvl="6"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7pPr>
            <a:lvl8pPr indent="0" lvl="7"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8pPr>
            <a:lvl9pPr indent="0" lvl="8"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pic>
        <p:nvPicPr>
          <p:cNvPr descr="pasted-image.pdf" id="16" name="Google Shape;16;p29"/>
          <p:cNvPicPr preferRelativeResize="0"/>
          <p:nvPr/>
        </p:nvPicPr>
        <p:blipFill rotWithShape="1">
          <a:blip r:embed="rId3">
            <a:alphaModFix/>
          </a:blip>
          <a:srcRect b="0" l="0" r="0" t="0"/>
          <a:stretch/>
        </p:blipFill>
        <p:spPr>
          <a:xfrm>
            <a:off x="476628" y="683369"/>
            <a:ext cx="5870575" cy="251386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99" name="Shape 99"/>
        <p:cNvGrpSpPr/>
        <p:nvPr/>
      </p:nvGrpSpPr>
      <p:grpSpPr>
        <a:xfrm>
          <a:off x="0" y="0"/>
          <a:ext cx="0" cy="0"/>
          <a:chOff x="0" y="0"/>
          <a:chExt cx="0" cy="0"/>
        </a:xfrm>
      </p:grpSpPr>
      <p:sp>
        <p:nvSpPr>
          <p:cNvPr id="100" name="Google Shape;100;gd899f4e451_0_123"/>
          <p:cNvSpPr txBox="1"/>
          <p:nvPr>
            <p:ph type="title"/>
          </p:nvPr>
        </p:nvSpPr>
        <p:spPr>
          <a:xfrm>
            <a:off x="392704" y="70423"/>
            <a:ext cx="139536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01" name="Google Shape;101;gd899f4e451_0_123"/>
          <p:cNvSpPr txBox="1"/>
          <p:nvPr>
            <p:ph idx="1" type="body"/>
          </p:nvPr>
        </p:nvSpPr>
        <p:spPr>
          <a:xfrm>
            <a:off x="1231991" y="1200723"/>
            <a:ext cx="13953600" cy="4831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lvl1pPr>
            <a:lvl2pPr indent="-228600" lvl="1" marL="914400" rtl="0" algn="l">
              <a:lnSpc>
                <a:spcPct val="100000"/>
              </a:lnSpc>
              <a:spcBef>
                <a:spcPts val="2667"/>
              </a:spcBef>
              <a:spcAft>
                <a:spcPts val="0"/>
              </a:spcAft>
              <a:buClr>
                <a:srgbClr val="292929"/>
              </a:buClr>
              <a:buSzPts val="4000"/>
              <a:buFont typeface="Open Sans"/>
              <a:buNone/>
              <a:defRPr/>
            </a:lvl2pPr>
            <a:lvl3pPr indent="-228600" lvl="2" marL="1371600" rtl="0" algn="l">
              <a:lnSpc>
                <a:spcPct val="100000"/>
              </a:lnSpc>
              <a:spcBef>
                <a:spcPts val="2667"/>
              </a:spcBef>
              <a:spcAft>
                <a:spcPts val="0"/>
              </a:spcAft>
              <a:buClr>
                <a:srgbClr val="292929"/>
              </a:buClr>
              <a:buSzPts val="4000"/>
              <a:buFont typeface="Open Sans"/>
              <a:buNone/>
              <a:defRPr/>
            </a:lvl3pPr>
            <a:lvl4pPr indent="-228600" lvl="3" marL="1828800" rtl="0" algn="l">
              <a:lnSpc>
                <a:spcPct val="100000"/>
              </a:lnSpc>
              <a:spcBef>
                <a:spcPts val="2667"/>
              </a:spcBef>
              <a:spcAft>
                <a:spcPts val="0"/>
              </a:spcAft>
              <a:buClr>
                <a:srgbClr val="292929"/>
              </a:buClr>
              <a:buSzPts val="4000"/>
              <a:buFont typeface="Open Sans"/>
              <a:buNone/>
              <a:defRPr/>
            </a:lvl4pPr>
            <a:lvl5pPr indent="-228600" lvl="4" marL="2286000" rtl="0" algn="l">
              <a:lnSpc>
                <a:spcPct val="100000"/>
              </a:lnSpc>
              <a:spcBef>
                <a:spcPts val="2667"/>
              </a:spcBef>
              <a:spcAft>
                <a:spcPts val="0"/>
              </a:spcAft>
              <a:buClr>
                <a:srgbClr val="292929"/>
              </a:buClr>
              <a:buSzPts val="4000"/>
              <a:buFont typeface="Open Sans"/>
              <a:buNone/>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02" name="Google Shape;102;gd899f4e451_0_123"/>
          <p:cNvSpPr txBox="1"/>
          <p:nvPr>
            <p:ph idx="12" type="sldNum"/>
          </p:nvPr>
        </p:nvSpPr>
        <p:spPr>
          <a:xfrm>
            <a:off x="3390428" y="8809567"/>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03" name="Shape 103"/>
        <p:cNvGrpSpPr/>
        <p:nvPr/>
      </p:nvGrpSpPr>
      <p:grpSpPr>
        <a:xfrm>
          <a:off x="0" y="0"/>
          <a:ext cx="0" cy="0"/>
          <a:chOff x="0" y="0"/>
          <a:chExt cx="0" cy="0"/>
        </a:xfrm>
      </p:grpSpPr>
      <p:sp>
        <p:nvSpPr>
          <p:cNvPr id="104" name="Google Shape;104;gd899f4e451_0_127"/>
          <p:cNvSpPr/>
          <p:nvPr>
            <p:ph idx="2" type="pic"/>
          </p:nvPr>
        </p:nvSpPr>
        <p:spPr>
          <a:xfrm>
            <a:off x="10576732" y="-1"/>
            <a:ext cx="6795600" cy="97536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05" name="Google Shape;105;gd899f4e451_0_127"/>
          <p:cNvSpPr txBox="1"/>
          <p:nvPr>
            <p:ph type="title"/>
          </p:nvPr>
        </p:nvSpPr>
        <p:spPr>
          <a:xfrm>
            <a:off x="1270039" y="635000"/>
            <a:ext cx="9117600" cy="1988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06" name="Google Shape;106;gd899f4e451_0_127"/>
          <p:cNvSpPr txBox="1"/>
          <p:nvPr>
            <p:ph idx="1" type="body"/>
          </p:nvPr>
        </p:nvSpPr>
        <p:spPr>
          <a:xfrm>
            <a:off x="1270039" y="2616200"/>
            <a:ext cx="9117600" cy="42672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rtl="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rtl="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rtl="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rtl="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07" name="Google Shape;107;gd899f4e451_0_127"/>
          <p:cNvSpPr txBox="1"/>
          <p:nvPr>
            <p:ph idx="3" type="body"/>
          </p:nvPr>
        </p:nvSpPr>
        <p:spPr>
          <a:xfrm>
            <a:off x="9766340" y="9099807"/>
            <a:ext cx="6549600" cy="406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08" name="Google Shape;108;gd899f4e451_0_127"/>
          <p:cNvSpPr txBox="1"/>
          <p:nvPr>
            <p:ph idx="12" type="sldNum"/>
          </p:nvPr>
        </p:nvSpPr>
        <p:spPr>
          <a:xfrm>
            <a:off x="3396741" y="8803219"/>
            <a:ext cx="418500" cy="4104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17" name="Shape 17"/>
        <p:cNvGrpSpPr/>
        <p:nvPr/>
      </p:nvGrpSpPr>
      <p:grpSpPr>
        <a:xfrm>
          <a:off x="0" y="0"/>
          <a:ext cx="0" cy="0"/>
          <a:chOff x="0" y="0"/>
          <a:chExt cx="0" cy="0"/>
        </a:xfrm>
      </p:grpSpPr>
      <p:pic>
        <p:nvPicPr>
          <p:cNvPr id="18" name="Google Shape;18;p30"/>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19" name="Google Shape;19;p30"/>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0" name="Google Shape;20;p30"/>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FFFFFF"/>
              </a:buClr>
              <a:buSzPts val="4000"/>
              <a:buFont typeface="Open Sans"/>
              <a:buNone/>
              <a:defRPr>
                <a:solidFill>
                  <a:srgbClr val="FFFFFF"/>
                </a:solidFill>
              </a:defRPr>
            </a:lvl1pPr>
            <a:lvl2pPr indent="-228600" lvl="1" marL="914400" algn="l">
              <a:lnSpc>
                <a:spcPct val="100000"/>
              </a:lnSpc>
              <a:spcBef>
                <a:spcPts val="2667"/>
              </a:spcBef>
              <a:spcAft>
                <a:spcPts val="0"/>
              </a:spcAft>
              <a:buClr>
                <a:srgbClr val="FFFFFF"/>
              </a:buClr>
              <a:buSzPts val="4000"/>
              <a:buFont typeface="Open Sans"/>
              <a:buNone/>
              <a:defRPr>
                <a:solidFill>
                  <a:srgbClr val="FFFFFF"/>
                </a:solidFill>
              </a:defRPr>
            </a:lvl2pPr>
            <a:lvl3pPr indent="-228600" lvl="2" marL="1371600" algn="l">
              <a:lnSpc>
                <a:spcPct val="100000"/>
              </a:lnSpc>
              <a:spcBef>
                <a:spcPts val="2667"/>
              </a:spcBef>
              <a:spcAft>
                <a:spcPts val="0"/>
              </a:spcAft>
              <a:buClr>
                <a:srgbClr val="FFFFFF"/>
              </a:buClr>
              <a:buSzPts val="4000"/>
              <a:buFont typeface="Open Sans"/>
              <a:buNone/>
              <a:defRPr>
                <a:solidFill>
                  <a:srgbClr val="FFFFFF"/>
                </a:solidFill>
              </a:defRPr>
            </a:lvl3pPr>
            <a:lvl4pPr indent="-228600" lvl="3" marL="1828800" algn="l">
              <a:lnSpc>
                <a:spcPct val="100000"/>
              </a:lnSpc>
              <a:spcBef>
                <a:spcPts val="2667"/>
              </a:spcBef>
              <a:spcAft>
                <a:spcPts val="0"/>
              </a:spcAft>
              <a:buClr>
                <a:srgbClr val="FFFFFF"/>
              </a:buClr>
              <a:buSzPts val="4000"/>
              <a:buFont typeface="Open Sans"/>
              <a:buNone/>
              <a:defRPr>
                <a:solidFill>
                  <a:srgbClr val="FFFFFF"/>
                </a:solidFill>
              </a:defRPr>
            </a:lvl4pPr>
            <a:lvl5pPr indent="-228600" lvl="4" marL="2286000" algn="l">
              <a:lnSpc>
                <a:spcPct val="100000"/>
              </a:lnSpc>
              <a:spcBef>
                <a:spcPts val="2667"/>
              </a:spcBef>
              <a:spcAft>
                <a:spcPts val="0"/>
              </a:spcAft>
              <a:buClr>
                <a:srgbClr val="FFFFFF"/>
              </a:buClr>
              <a:buSzPts val="4000"/>
              <a:buFont typeface="Open Sans"/>
              <a:buNone/>
              <a:defRPr>
                <a:solidFill>
                  <a:srgbClr val="FFFFFF"/>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21" name="Google Shape;21;p30"/>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22" name="Google Shape;22;p30"/>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Open Sans"/>
              <a:buNone/>
            </a:pPr>
            <a:r>
              <a:rPr b="1" i="0" lang="en-US"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23" name="Google Shape;23;p30"/>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24" name="Google Shape;24;p30"/>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chemeClr val="dk1"/>
              </a:buClr>
              <a:buSzPts val="1867"/>
              <a:buFont typeface="Open Sans"/>
              <a:buNone/>
              <a:defRPr b="1" i="0" sz="1867" u="none" cap="none" strike="noStrike">
                <a:solidFill>
                  <a:schemeClr val="dk1"/>
                </a:solidFill>
                <a:latin typeface="Open Sans"/>
                <a:ea typeface="Open Sans"/>
                <a:cs typeface="Open Sans"/>
                <a:sym typeface="Open Sans"/>
              </a:defRPr>
            </a:lvl1pPr>
            <a:lvl2pPr indent="0" lvl="1" marL="0" algn="l">
              <a:lnSpc>
                <a:spcPct val="100000"/>
              </a:lnSpc>
              <a:spcBef>
                <a:spcPts val="0"/>
              </a:spcBef>
              <a:spcAft>
                <a:spcPts val="0"/>
              </a:spcAft>
              <a:buClr>
                <a:schemeClr val="dk1"/>
              </a:buClr>
              <a:buSzPts val="1867"/>
              <a:buFont typeface="Open Sans"/>
              <a:buNone/>
              <a:defRPr b="1" i="0" sz="1867" u="none" cap="none" strike="noStrike">
                <a:solidFill>
                  <a:schemeClr val="dk1"/>
                </a:solidFill>
                <a:latin typeface="Open Sans"/>
                <a:ea typeface="Open Sans"/>
                <a:cs typeface="Open Sans"/>
                <a:sym typeface="Open Sans"/>
              </a:defRPr>
            </a:lvl2pPr>
            <a:lvl3pPr indent="0" lvl="2" marL="0" algn="l">
              <a:lnSpc>
                <a:spcPct val="100000"/>
              </a:lnSpc>
              <a:spcBef>
                <a:spcPts val="0"/>
              </a:spcBef>
              <a:spcAft>
                <a:spcPts val="0"/>
              </a:spcAft>
              <a:buClr>
                <a:schemeClr val="dk1"/>
              </a:buClr>
              <a:buSzPts val="1867"/>
              <a:buFont typeface="Open Sans"/>
              <a:buNone/>
              <a:defRPr b="1" i="0" sz="1867" u="none" cap="none" strike="noStrike">
                <a:solidFill>
                  <a:schemeClr val="dk1"/>
                </a:solidFill>
                <a:latin typeface="Open Sans"/>
                <a:ea typeface="Open Sans"/>
                <a:cs typeface="Open Sans"/>
                <a:sym typeface="Open Sans"/>
              </a:defRPr>
            </a:lvl3pPr>
            <a:lvl4pPr indent="0" lvl="3" marL="0" algn="l">
              <a:lnSpc>
                <a:spcPct val="100000"/>
              </a:lnSpc>
              <a:spcBef>
                <a:spcPts val="0"/>
              </a:spcBef>
              <a:spcAft>
                <a:spcPts val="0"/>
              </a:spcAft>
              <a:buClr>
                <a:schemeClr val="dk1"/>
              </a:buClr>
              <a:buSzPts val="1867"/>
              <a:buFont typeface="Open Sans"/>
              <a:buNone/>
              <a:defRPr b="1" i="0" sz="1867" u="none" cap="none" strike="noStrike">
                <a:solidFill>
                  <a:schemeClr val="dk1"/>
                </a:solidFill>
                <a:latin typeface="Open Sans"/>
                <a:ea typeface="Open Sans"/>
                <a:cs typeface="Open Sans"/>
                <a:sym typeface="Open Sans"/>
              </a:defRPr>
            </a:lvl4pPr>
            <a:lvl5pPr indent="0" lvl="4" marL="0" algn="l">
              <a:lnSpc>
                <a:spcPct val="100000"/>
              </a:lnSpc>
              <a:spcBef>
                <a:spcPts val="0"/>
              </a:spcBef>
              <a:spcAft>
                <a:spcPts val="0"/>
              </a:spcAft>
              <a:buClr>
                <a:schemeClr val="dk1"/>
              </a:buClr>
              <a:buSzPts val="1867"/>
              <a:buFont typeface="Open Sans"/>
              <a:buNone/>
              <a:defRPr b="1" i="0" sz="1867" u="none" cap="none" strike="noStrike">
                <a:solidFill>
                  <a:schemeClr val="dk1"/>
                </a:solidFill>
                <a:latin typeface="Open Sans"/>
                <a:ea typeface="Open Sans"/>
                <a:cs typeface="Open Sans"/>
                <a:sym typeface="Open Sans"/>
              </a:defRPr>
            </a:lvl5pPr>
            <a:lvl6pPr indent="0" lvl="5" marL="0" algn="l">
              <a:lnSpc>
                <a:spcPct val="100000"/>
              </a:lnSpc>
              <a:spcBef>
                <a:spcPts val="0"/>
              </a:spcBef>
              <a:spcAft>
                <a:spcPts val="0"/>
              </a:spcAft>
              <a:buClr>
                <a:schemeClr val="dk1"/>
              </a:buClr>
              <a:buSzPts val="1867"/>
              <a:buFont typeface="Open Sans"/>
              <a:buNone/>
              <a:defRPr b="1" i="0" sz="1867" u="none" cap="none" strike="noStrike">
                <a:solidFill>
                  <a:schemeClr val="dk1"/>
                </a:solidFill>
                <a:latin typeface="Open Sans"/>
                <a:ea typeface="Open Sans"/>
                <a:cs typeface="Open Sans"/>
                <a:sym typeface="Open Sans"/>
              </a:defRPr>
            </a:lvl6pPr>
            <a:lvl7pPr indent="0" lvl="6" marL="0" algn="l">
              <a:lnSpc>
                <a:spcPct val="100000"/>
              </a:lnSpc>
              <a:spcBef>
                <a:spcPts val="0"/>
              </a:spcBef>
              <a:spcAft>
                <a:spcPts val="0"/>
              </a:spcAft>
              <a:buClr>
                <a:schemeClr val="dk1"/>
              </a:buClr>
              <a:buSzPts val="1867"/>
              <a:buFont typeface="Open Sans"/>
              <a:buNone/>
              <a:defRPr b="1" i="0" sz="1867" u="none" cap="none" strike="noStrike">
                <a:solidFill>
                  <a:schemeClr val="dk1"/>
                </a:solidFill>
                <a:latin typeface="Open Sans"/>
                <a:ea typeface="Open Sans"/>
                <a:cs typeface="Open Sans"/>
                <a:sym typeface="Open Sans"/>
              </a:defRPr>
            </a:lvl7pPr>
            <a:lvl8pPr indent="0" lvl="7" marL="0" algn="l">
              <a:lnSpc>
                <a:spcPct val="100000"/>
              </a:lnSpc>
              <a:spcBef>
                <a:spcPts val="0"/>
              </a:spcBef>
              <a:spcAft>
                <a:spcPts val="0"/>
              </a:spcAft>
              <a:buClr>
                <a:schemeClr val="dk1"/>
              </a:buClr>
              <a:buSzPts val="1867"/>
              <a:buFont typeface="Open Sans"/>
              <a:buNone/>
              <a:defRPr b="1" i="0" sz="1867" u="none" cap="none" strike="noStrike">
                <a:solidFill>
                  <a:schemeClr val="dk1"/>
                </a:solidFill>
                <a:latin typeface="Open Sans"/>
                <a:ea typeface="Open Sans"/>
                <a:cs typeface="Open Sans"/>
                <a:sym typeface="Open Sans"/>
              </a:defRPr>
            </a:lvl8pPr>
            <a:lvl9pPr indent="0" lvl="8" marL="0" algn="l">
              <a:lnSpc>
                <a:spcPct val="100000"/>
              </a:lnSpc>
              <a:spcBef>
                <a:spcPts val="0"/>
              </a:spcBef>
              <a:spcAft>
                <a:spcPts val="0"/>
              </a:spcAft>
              <a:buClr>
                <a:schemeClr val="dk1"/>
              </a:buClr>
              <a:buSzPts val="1867"/>
              <a:buFont typeface="Open Sans"/>
              <a:buNone/>
              <a:defRPr b="1" i="0" sz="1867" u="none" cap="none" strike="noStrike">
                <a:solidFill>
                  <a:schemeClr val="dk1"/>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
        <p:nvSpPr>
          <p:cNvPr id="25" name="Google Shape;25;p30"/>
          <p:cNvSpPr txBox="1"/>
          <p:nvPr/>
        </p:nvSpPr>
        <p:spPr>
          <a:xfrm>
            <a:off x="843367" y="1971408"/>
            <a:ext cx="3856825" cy="1949252"/>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6000"/>
              <a:buFont typeface="Open Sans"/>
              <a:buNone/>
            </a:pPr>
            <a:r>
              <a:rPr b="1" i="0" lang="en-US" sz="6000" u="none" cap="none" strike="noStrike">
                <a:solidFill>
                  <a:schemeClr val="dk1"/>
                </a:solidFill>
                <a:latin typeface="Open Sans"/>
                <a:ea typeface="Open Sans"/>
                <a:cs typeface="Open Sans"/>
                <a:sym typeface="Open Sans"/>
              </a:rPr>
              <a:t>Learning </a:t>
            </a:r>
            <a:endParaRPr/>
          </a:p>
          <a:p>
            <a:pPr indent="0" lvl="0" marL="0" marR="0" rtl="0" algn="ctr">
              <a:lnSpc>
                <a:spcPct val="100000"/>
              </a:lnSpc>
              <a:spcBef>
                <a:spcPts val="0"/>
              </a:spcBef>
              <a:spcAft>
                <a:spcPts val="0"/>
              </a:spcAft>
              <a:buClr>
                <a:schemeClr val="dk1"/>
              </a:buClr>
              <a:buSzPts val="6000"/>
              <a:buFont typeface="Open Sans"/>
              <a:buNone/>
            </a:pPr>
            <a:r>
              <a:rPr b="1" i="0" lang="en-US" sz="6000" u="none" cap="none" strike="noStrike">
                <a:solidFill>
                  <a:schemeClr val="dk1"/>
                </a:solidFill>
                <a:latin typeface="Open Sans"/>
                <a:ea typeface="Open Sans"/>
                <a:cs typeface="Open Sans"/>
                <a:sym typeface="Open Sans"/>
              </a:rPr>
              <a:t>Objectives</a:t>
            </a:r>
            <a:endParaRPr b="1" i="0" sz="7200" u="none" cap="none" strike="noStrike">
              <a:solidFill>
                <a:schemeClr val="dk1"/>
              </a:solidFill>
              <a:latin typeface="Open Sans"/>
              <a:ea typeface="Open Sans"/>
              <a:cs typeface="Open Sans"/>
              <a:sym typeface="Open Sans"/>
            </a:endParaRPr>
          </a:p>
        </p:txBody>
      </p:sp>
      <p:sp>
        <p:nvSpPr>
          <p:cNvPr id="26" name="Google Shape;26;p30"/>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27" name="Google Shape;27;p30"/>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28" name="Google Shape;28;p30"/>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29" name="Google Shape;29;p30"/>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0" name="Google Shape;30;p30"/>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1" name="Google Shape;31;p30"/>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2" name="Google Shape;32;p30"/>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3" name="Google Shape;33;p30"/>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4" name="Google Shape;34;p30"/>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5" name="Google Shape;35;p30"/>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6" name="Google Shape;36;p30"/>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7" name="Google Shape;37;p30"/>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8" name="Google Shape;38;p30"/>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9" name="Google Shape;39;p30"/>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40" name="Shape 40"/>
        <p:cNvGrpSpPr/>
        <p:nvPr/>
      </p:nvGrpSpPr>
      <p:grpSpPr>
        <a:xfrm>
          <a:off x="0" y="0"/>
          <a:ext cx="0" cy="0"/>
          <a:chOff x="0" y="0"/>
          <a:chExt cx="0" cy="0"/>
        </a:xfrm>
      </p:grpSpPr>
      <p:sp>
        <p:nvSpPr>
          <p:cNvPr id="41" name="Google Shape;41;p31"/>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676767"/>
              </a:buClr>
              <a:buSzPts val="3000"/>
              <a:buFont typeface="Open Sans"/>
              <a:buChar char="•"/>
              <a:defRPr b="0" i="0" sz="4000" u="none" cap="none" strike="noStrike">
                <a:solidFill>
                  <a:srgbClr val="676767"/>
                </a:solidFill>
                <a:latin typeface="Open Sans"/>
                <a:ea typeface="Open Sans"/>
                <a:cs typeface="Open Sans"/>
                <a:sym typeface="Open Sans"/>
              </a:defRPr>
            </a:lvl1pPr>
            <a:lvl2pPr lvl="1" marR="0" rtl="0" algn="l">
              <a:lnSpc>
                <a:spcPct val="100000"/>
              </a:lnSpc>
              <a:spcBef>
                <a:spcPts val="2667"/>
              </a:spcBef>
              <a:spcAft>
                <a:spcPts val="0"/>
              </a:spcAft>
              <a:buClr>
                <a:srgbClr val="676767"/>
              </a:buClr>
              <a:buSzPts val="3000"/>
              <a:buFont typeface="Open Sans"/>
              <a:buChar char="•"/>
              <a:defRPr b="0" i="0" sz="4000" u="none" cap="none" strike="noStrike">
                <a:solidFill>
                  <a:srgbClr val="676767"/>
                </a:solidFill>
                <a:latin typeface="Open Sans"/>
                <a:ea typeface="Open Sans"/>
                <a:cs typeface="Open Sans"/>
                <a:sym typeface="Open Sans"/>
              </a:defRPr>
            </a:lvl2pPr>
            <a:lvl3pPr lvl="2" marR="0" rtl="0" algn="l">
              <a:lnSpc>
                <a:spcPct val="100000"/>
              </a:lnSpc>
              <a:spcBef>
                <a:spcPts val="2667"/>
              </a:spcBef>
              <a:spcAft>
                <a:spcPts val="0"/>
              </a:spcAft>
              <a:buClr>
                <a:srgbClr val="676767"/>
              </a:buClr>
              <a:buSzPts val="3000"/>
              <a:buFont typeface="Open Sans"/>
              <a:buChar char="•"/>
              <a:defRPr b="0" i="0" sz="4000" u="none" cap="none" strike="noStrike">
                <a:solidFill>
                  <a:srgbClr val="676767"/>
                </a:solidFill>
                <a:latin typeface="Open Sans"/>
                <a:ea typeface="Open Sans"/>
                <a:cs typeface="Open Sans"/>
                <a:sym typeface="Open Sans"/>
              </a:defRPr>
            </a:lvl3pPr>
            <a:lvl4pPr lvl="3" marR="0" rtl="0" algn="l">
              <a:lnSpc>
                <a:spcPct val="100000"/>
              </a:lnSpc>
              <a:spcBef>
                <a:spcPts val="2667"/>
              </a:spcBef>
              <a:spcAft>
                <a:spcPts val="0"/>
              </a:spcAft>
              <a:buClr>
                <a:srgbClr val="676767"/>
              </a:buClr>
              <a:buSzPts val="3000"/>
              <a:buFont typeface="Open Sans"/>
              <a:buChar char="•"/>
              <a:defRPr b="0" i="0" sz="4000" u="none" cap="none" strike="noStrike">
                <a:solidFill>
                  <a:srgbClr val="676767"/>
                </a:solidFill>
                <a:latin typeface="Open Sans"/>
                <a:ea typeface="Open Sans"/>
                <a:cs typeface="Open Sans"/>
                <a:sym typeface="Open Sans"/>
              </a:defRPr>
            </a:lvl4pPr>
            <a:lvl5pPr lvl="4" marR="0" rtl="0" algn="l">
              <a:lnSpc>
                <a:spcPct val="100000"/>
              </a:lnSpc>
              <a:spcBef>
                <a:spcPts val="2667"/>
              </a:spcBef>
              <a:spcAft>
                <a:spcPts val="0"/>
              </a:spcAft>
              <a:buClr>
                <a:srgbClr val="676767"/>
              </a:buClr>
              <a:buSzPts val="3000"/>
              <a:buFont typeface="Open Sans"/>
              <a:buChar char="•"/>
              <a:defRPr b="0" i="0" sz="4000" u="none" cap="none" strike="noStrike">
                <a:solidFill>
                  <a:srgbClr val="676767"/>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42" name="Google Shape;42;p31"/>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43" name="Google Shape;43;p31"/>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676767"/>
              </a:buClr>
              <a:buSzPts val="1800"/>
              <a:buNone/>
              <a:defRPr/>
            </a:lvl1pPr>
            <a:lvl2pPr indent="-228600" lvl="1" marL="914400" algn="l">
              <a:lnSpc>
                <a:spcPct val="100000"/>
              </a:lnSpc>
              <a:spcBef>
                <a:spcPts val="2667"/>
              </a:spcBef>
              <a:spcAft>
                <a:spcPts val="0"/>
              </a:spcAft>
              <a:buClr>
                <a:srgbClr val="676767"/>
              </a:buClr>
              <a:buSzPts val="1800"/>
              <a:buNone/>
              <a:defRPr/>
            </a:lvl2pPr>
            <a:lvl3pPr indent="-228600" lvl="2" marL="1371600" algn="l">
              <a:lnSpc>
                <a:spcPct val="100000"/>
              </a:lnSpc>
              <a:spcBef>
                <a:spcPts val="2667"/>
              </a:spcBef>
              <a:spcAft>
                <a:spcPts val="0"/>
              </a:spcAft>
              <a:buClr>
                <a:srgbClr val="676767"/>
              </a:buClr>
              <a:buSzPts val="1800"/>
              <a:buNone/>
              <a:defRPr/>
            </a:lvl3pPr>
            <a:lvl4pPr indent="-228600" lvl="3" marL="1828800" algn="l">
              <a:lnSpc>
                <a:spcPct val="100000"/>
              </a:lnSpc>
              <a:spcBef>
                <a:spcPts val="2667"/>
              </a:spcBef>
              <a:spcAft>
                <a:spcPts val="0"/>
              </a:spcAft>
              <a:buClr>
                <a:srgbClr val="676767"/>
              </a:buClr>
              <a:buSzPts val="1800"/>
              <a:buNone/>
              <a:defRPr/>
            </a:lvl4pPr>
            <a:lvl5pPr indent="-228600" lvl="4" marL="2286000" algn="l">
              <a:lnSpc>
                <a:spcPct val="100000"/>
              </a:lnSpc>
              <a:spcBef>
                <a:spcPts val="2667"/>
              </a:spcBef>
              <a:spcAft>
                <a:spcPts val="0"/>
              </a:spcAft>
              <a:buClr>
                <a:srgbClr val="676767"/>
              </a:buClr>
              <a:buSzPts val="1800"/>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44" name="Google Shape;44;p31"/>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676767"/>
              </a:buClr>
              <a:buSzPts val="1350"/>
              <a:buChar char="•"/>
              <a:defRPr/>
            </a:lvl2pPr>
            <a:lvl3pPr indent="-314325" lvl="2" marL="1371600" algn="l">
              <a:lnSpc>
                <a:spcPct val="100000"/>
              </a:lnSpc>
              <a:spcBef>
                <a:spcPts val="2667"/>
              </a:spcBef>
              <a:spcAft>
                <a:spcPts val="0"/>
              </a:spcAft>
              <a:buClr>
                <a:srgbClr val="676767"/>
              </a:buClr>
              <a:buSzPts val="1350"/>
              <a:buChar char="•"/>
              <a:defRPr/>
            </a:lvl3pPr>
            <a:lvl4pPr indent="-314325" lvl="3" marL="1828800" algn="l">
              <a:lnSpc>
                <a:spcPct val="100000"/>
              </a:lnSpc>
              <a:spcBef>
                <a:spcPts val="2667"/>
              </a:spcBef>
              <a:spcAft>
                <a:spcPts val="0"/>
              </a:spcAft>
              <a:buClr>
                <a:srgbClr val="676767"/>
              </a:buClr>
              <a:buSzPts val="1350"/>
              <a:buChar char="•"/>
              <a:defRPr/>
            </a:lvl4pPr>
            <a:lvl5pPr indent="-314325" lvl="4" marL="2286000" algn="l">
              <a:lnSpc>
                <a:spcPct val="100000"/>
              </a:lnSpc>
              <a:spcBef>
                <a:spcPts val="2667"/>
              </a:spcBef>
              <a:spcAft>
                <a:spcPts val="0"/>
              </a:spcAft>
              <a:buClr>
                <a:srgbClr val="676767"/>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45" name="Google Shape;45;p31"/>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46" name="Shape 46"/>
        <p:cNvGrpSpPr/>
        <p:nvPr/>
      </p:nvGrpSpPr>
      <p:grpSpPr>
        <a:xfrm>
          <a:off x="0" y="0"/>
          <a:ext cx="0" cy="0"/>
          <a:chOff x="0" y="0"/>
          <a:chExt cx="0" cy="0"/>
        </a:xfrm>
      </p:grpSpPr>
      <p:sp>
        <p:nvSpPr>
          <p:cNvPr id="47" name="Google Shape;47;p32"/>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48" name="Google Shape;48;p32"/>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676767"/>
              </a:buClr>
              <a:buSzPts val="4000"/>
              <a:buFont typeface="Open Sans"/>
              <a:buNone/>
              <a:defRPr/>
            </a:lvl1pPr>
            <a:lvl2pPr indent="-228600" lvl="1" marL="914400" algn="l">
              <a:lnSpc>
                <a:spcPct val="100000"/>
              </a:lnSpc>
              <a:spcBef>
                <a:spcPts val="2667"/>
              </a:spcBef>
              <a:spcAft>
                <a:spcPts val="0"/>
              </a:spcAft>
              <a:buClr>
                <a:srgbClr val="676767"/>
              </a:buClr>
              <a:buSzPts val="4000"/>
              <a:buFont typeface="Open Sans"/>
              <a:buNone/>
              <a:defRPr/>
            </a:lvl2pPr>
            <a:lvl3pPr indent="-228600" lvl="2" marL="1371600" algn="l">
              <a:lnSpc>
                <a:spcPct val="100000"/>
              </a:lnSpc>
              <a:spcBef>
                <a:spcPts val="2667"/>
              </a:spcBef>
              <a:spcAft>
                <a:spcPts val="0"/>
              </a:spcAft>
              <a:buClr>
                <a:srgbClr val="676767"/>
              </a:buClr>
              <a:buSzPts val="4000"/>
              <a:buFont typeface="Open Sans"/>
              <a:buNone/>
              <a:defRPr/>
            </a:lvl3pPr>
            <a:lvl4pPr indent="-228600" lvl="3" marL="1828800" algn="l">
              <a:lnSpc>
                <a:spcPct val="100000"/>
              </a:lnSpc>
              <a:spcBef>
                <a:spcPts val="2667"/>
              </a:spcBef>
              <a:spcAft>
                <a:spcPts val="0"/>
              </a:spcAft>
              <a:buClr>
                <a:srgbClr val="676767"/>
              </a:buClr>
              <a:buSzPts val="4000"/>
              <a:buFont typeface="Open Sans"/>
              <a:buNone/>
              <a:defRPr/>
            </a:lvl4pPr>
            <a:lvl5pPr indent="-228600" lvl="4" marL="2286000" algn="l">
              <a:lnSpc>
                <a:spcPct val="100000"/>
              </a:lnSpc>
              <a:spcBef>
                <a:spcPts val="2667"/>
              </a:spcBef>
              <a:spcAft>
                <a:spcPts val="0"/>
              </a:spcAft>
              <a:buClr>
                <a:srgbClr val="676767"/>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49" name="Google Shape;49;p32"/>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1pPr>
            <a:lvl2pPr indent="0" lvl="1"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2pPr>
            <a:lvl3pPr indent="0" lvl="2"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3pPr>
            <a:lvl4pPr indent="0" lvl="3"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4pPr>
            <a:lvl5pPr indent="0" lvl="4"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5pPr>
            <a:lvl6pPr indent="0" lvl="5"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6pPr>
            <a:lvl7pPr indent="0" lvl="6"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7pPr>
            <a:lvl8pPr indent="0" lvl="7"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8pPr>
            <a:lvl9pPr indent="0" lvl="8"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50" name="Shape 50"/>
        <p:cNvGrpSpPr/>
        <p:nvPr/>
      </p:nvGrpSpPr>
      <p:grpSpPr>
        <a:xfrm>
          <a:off x="0" y="0"/>
          <a:ext cx="0" cy="0"/>
          <a:chOff x="0" y="0"/>
          <a:chExt cx="0" cy="0"/>
        </a:xfrm>
      </p:grpSpPr>
      <p:sp>
        <p:nvSpPr>
          <p:cNvPr id="51" name="Google Shape;51;p33"/>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52" name="Google Shape;52;p33"/>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676767"/>
              </a:buClr>
              <a:buSzPts val="1350"/>
              <a:buChar char="•"/>
              <a:defRPr/>
            </a:lvl1pPr>
            <a:lvl2pPr indent="-314325" lvl="1" marL="914400" algn="l">
              <a:lnSpc>
                <a:spcPct val="100000"/>
              </a:lnSpc>
              <a:spcBef>
                <a:spcPts val="2667"/>
              </a:spcBef>
              <a:spcAft>
                <a:spcPts val="0"/>
              </a:spcAft>
              <a:buClr>
                <a:srgbClr val="676767"/>
              </a:buClr>
              <a:buSzPts val="1350"/>
              <a:buChar char="•"/>
              <a:defRPr/>
            </a:lvl2pPr>
            <a:lvl3pPr indent="-314325" lvl="2" marL="1371600" algn="l">
              <a:lnSpc>
                <a:spcPct val="100000"/>
              </a:lnSpc>
              <a:spcBef>
                <a:spcPts val="2667"/>
              </a:spcBef>
              <a:spcAft>
                <a:spcPts val="0"/>
              </a:spcAft>
              <a:buClr>
                <a:srgbClr val="676767"/>
              </a:buClr>
              <a:buSzPts val="1350"/>
              <a:buChar char="•"/>
              <a:defRPr/>
            </a:lvl3pPr>
            <a:lvl4pPr indent="-314325" lvl="3" marL="1828800" algn="l">
              <a:lnSpc>
                <a:spcPct val="100000"/>
              </a:lnSpc>
              <a:spcBef>
                <a:spcPts val="2667"/>
              </a:spcBef>
              <a:spcAft>
                <a:spcPts val="0"/>
              </a:spcAft>
              <a:buClr>
                <a:srgbClr val="676767"/>
              </a:buClr>
              <a:buSzPts val="1350"/>
              <a:buChar char="•"/>
              <a:defRPr/>
            </a:lvl4pPr>
            <a:lvl5pPr indent="-314325" lvl="4" marL="2286000" algn="l">
              <a:lnSpc>
                <a:spcPct val="100000"/>
              </a:lnSpc>
              <a:spcBef>
                <a:spcPts val="2667"/>
              </a:spcBef>
              <a:spcAft>
                <a:spcPts val="0"/>
              </a:spcAft>
              <a:buClr>
                <a:srgbClr val="676767"/>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53" name="Google Shape;53;p33"/>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1pPr>
            <a:lvl2pPr indent="0" lvl="1"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2pPr>
            <a:lvl3pPr indent="0" lvl="2"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3pPr>
            <a:lvl4pPr indent="0" lvl="3"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4pPr>
            <a:lvl5pPr indent="0" lvl="4"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5pPr>
            <a:lvl6pPr indent="0" lvl="5"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6pPr>
            <a:lvl7pPr indent="0" lvl="6"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7pPr>
            <a:lvl8pPr indent="0" lvl="7"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8pPr>
            <a:lvl9pPr indent="0" lvl="8" marL="0" algn="l">
              <a:lnSpc>
                <a:spcPct val="100000"/>
              </a:lnSpc>
              <a:spcBef>
                <a:spcPts val="0"/>
              </a:spcBef>
              <a:spcAft>
                <a:spcPts val="0"/>
              </a:spcAft>
              <a:buClr>
                <a:srgbClr val="00B297"/>
              </a:buClr>
              <a:buSzPts val="1867"/>
              <a:buFont typeface="Open Sans"/>
              <a:buNone/>
              <a:defRPr b="1" sz="1867">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54" name="Shape 54"/>
        <p:cNvGrpSpPr/>
        <p:nvPr/>
      </p:nvGrpSpPr>
      <p:grpSpPr>
        <a:xfrm>
          <a:off x="0" y="0"/>
          <a:ext cx="0" cy="0"/>
          <a:chOff x="0" y="0"/>
          <a:chExt cx="0" cy="0"/>
        </a:xfrm>
      </p:grpSpPr>
      <p:pic>
        <p:nvPicPr>
          <p:cNvPr descr="pasted-image.pdf" id="55" name="Google Shape;55;p34"/>
          <p:cNvPicPr preferRelativeResize="0"/>
          <p:nvPr/>
        </p:nvPicPr>
        <p:blipFill rotWithShape="1">
          <a:blip r:embed="rId2">
            <a:alphaModFix/>
          </a:blip>
          <a:srcRect b="0" l="0" r="0" t="0"/>
          <a:stretch/>
        </p:blipFill>
        <p:spPr>
          <a:xfrm>
            <a:off x="3721100" y="3557588"/>
            <a:ext cx="4835525" cy="2187575"/>
          </a:xfrm>
          <a:prstGeom prst="rect">
            <a:avLst/>
          </a:prstGeom>
          <a:noFill/>
          <a:ln>
            <a:noFill/>
          </a:ln>
        </p:spPr>
      </p:pic>
      <p:pic>
        <p:nvPicPr>
          <p:cNvPr descr="pasted-image.pdf" id="56" name="Google Shape;56;p34"/>
          <p:cNvPicPr preferRelativeResize="0"/>
          <p:nvPr/>
        </p:nvPicPr>
        <p:blipFill rotWithShape="1">
          <a:blip r:embed="rId3">
            <a:alphaModFix/>
          </a:blip>
          <a:srcRect b="0" l="0" r="0" t="0"/>
          <a:stretch/>
        </p:blipFill>
        <p:spPr>
          <a:xfrm>
            <a:off x="9051925" y="3976688"/>
            <a:ext cx="117475" cy="1190625"/>
          </a:xfrm>
          <a:prstGeom prst="rect">
            <a:avLst/>
          </a:prstGeom>
          <a:noFill/>
          <a:ln>
            <a:noFill/>
          </a:ln>
        </p:spPr>
      </p:pic>
      <p:sp>
        <p:nvSpPr>
          <p:cNvPr id="57" name="Google Shape;57;p34"/>
          <p:cNvSpPr txBox="1"/>
          <p:nvPr/>
        </p:nvSpPr>
        <p:spPr>
          <a:xfrm>
            <a:off x="9663113" y="4367213"/>
            <a:ext cx="7081800" cy="1120800"/>
          </a:xfrm>
          <a:prstGeom prst="rect">
            <a:avLst/>
          </a:prstGeom>
          <a:noFill/>
          <a:ln>
            <a:noFill/>
          </a:ln>
        </p:spPr>
        <p:txBody>
          <a:bodyPr anchorCtr="0" anchor="ctr" bIns="67725" lIns="67725" spcFirstLastPara="1" rIns="67725" wrap="square" tIns="67725">
            <a:spAutoFit/>
          </a:bodyPr>
          <a:lstStyle/>
          <a:p>
            <a:pPr indent="0" lvl="0" marL="0" marR="0" rtl="0" algn="ctr">
              <a:lnSpc>
                <a:spcPct val="100000"/>
              </a:lnSpc>
              <a:spcBef>
                <a:spcPts val="0"/>
              </a:spcBef>
              <a:spcAft>
                <a:spcPts val="0"/>
              </a:spcAft>
              <a:buClr>
                <a:srgbClr val="00A585"/>
              </a:buClr>
              <a:buSzPts val="6400"/>
              <a:buFont typeface="Open Sans"/>
              <a:buNone/>
            </a:pPr>
            <a:r>
              <a:rPr b="1" i="0" lang="en-US" sz="6400" u="none" cap="none" strike="noStrike">
                <a:solidFill>
                  <a:srgbClr val="00A585"/>
                </a:solidFill>
                <a:latin typeface="Open Sans"/>
                <a:ea typeface="Open Sans"/>
                <a:cs typeface="Open Sans"/>
                <a:sym typeface="Open Sans"/>
              </a:rPr>
              <a:t>YOU</a:t>
            </a:r>
            <a:endParaRPr b="0" i="0" sz="1800" u="none" cap="none" strike="noStrike">
              <a:solidFill>
                <a:srgbClr val="A5A5A5"/>
              </a:solidFill>
              <a:latin typeface="Open Sans"/>
              <a:ea typeface="Open Sans"/>
              <a:cs typeface="Open Sans"/>
              <a:sym typeface="Open Sans"/>
            </a:endParaRPr>
          </a:p>
        </p:txBody>
      </p:sp>
      <p:sp>
        <p:nvSpPr>
          <p:cNvPr id="58" name="Google Shape;58;p34"/>
          <p:cNvSpPr txBox="1"/>
          <p:nvPr/>
        </p:nvSpPr>
        <p:spPr>
          <a:xfrm>
            <a:off x="9596438" y="3557588"/>
            <a:ext cx="7345500" cy="1368300"/>
          </a:xfrm>
          <a:prstGeom prst="rect">
            <a:avLst/>
          </a:prstGeom>
          <a:noFill/>
          <a:ln>
            <a:noFill/>
          </a:ln>
        </p:spPr>
        <p:txBody>
          <a:bodyPr anchorCtr="0" anchor="ctr" bIns="67725" lIns="67725" spcFirstLastPara="1" rIns="67725" wrap="square" tIns="67725">
            <a:spAutoFit/>
          </a:bodyPr>
          <a:lstStyle/>
          <a:p>
            <a:pPr indent="0" lvl="0" marL="0" marR="0" rtl="0" algn="ctr">
              <a:lnSpc>
                <a:spcPct val="100000"/>
              </a:lnSpc>
              <a:spcBef>
                <a:spcPts val="0"/>
              </a:spcBef>
              <a:spcAft>
                <a:spcPts val="0"/>
              </a:spcAft>
              <a:buClr>
                <a:srgbClr val="A5A5A5"/>
              </a:buClr>
              <a:buSzPts val="8000"/>
              <a:buFont typeface="Open Sans Light"/>
              <a:buNone/>
            </a:pPr>
            <a:r>
              <a:rPr b="0" i="0" lang="en-US" sz="8000" u="none" cap="none" strike="noStrike">
                <a:solidFill>
                  <a:srgbClr val="A5A5A5"/>
                </a:solidFill>
                <a:latin typeface="Open Sans Light"/>
                <a:ea typeface="Open Sans Light"/>
                <a:cs typeface="Open Sans Light"/>
                <a:sym typeface="Open Sans Light"/>
              </a:rPr>
              <a:t>THANK</a:t>
            </a:r>
            <a:endParaRPr b="0" i="0" sz="1800" u="none" cap="none" strike="noStrike">
              <a:solidFill>
                <a:srgbClr val="A5A5A5"/>
              </a:solidFill>
              <a:latin typeface="Open Sans"/>
              <a:ea typeface="Open Sans"/>
              <a:cs typeface="Open Sans"/>
              <a:sym typeface="Open Sans"/>
            </a:endParaRPr>
          </a:p>
        </p:txBody>
      </p:sp>
      <p:sp>
        <p:nvSpPr>
          <p:cNvPr id="59" name="Google Shape;59;p34"/>
          <p:cNvSpPr txBox="1"/>
          <p:nvPr>
            <p:ph idx="12" type="sldNum"/>
          </p:nvPr>
        </p:nvSpPr>
        <p:spPr>
          <a:xfrm>
            <a:off x="8661400" y="9251950"/>
            <a:ext cx="395400" cy="390600"/>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type="tx">
  <p:cSld name="TITLE_AND_BODY">
    <p:spTree>
      <p:nvGrpSpPr>
        <p:cNvPr id="67" name="Shape 67"/>
        <p:cNvGrpSpPr/>
        <p:nvPr/>
      </p:nvGrpSpPr>
      <p:grpSpPr>
        <a:xfrm>
          <a:off x="0" y="0"/>
          <a:ext cx="0" cy="0"/>
          <a:chOff x="0" y="0"/>
          <a:chExt cx="0" cy="0"/>
        </a:xfrm>
      </p:grpSpPr>
      <p:pic>
        <p:nvPicPr>
          <p:cNvPr id="68" name="Google Shape;68;gd899f4e451_0_91"/>
          <p:cNvPicPr preferRelativeResize="0"/>
          <p:nvPr/>
        </p:nvPicPr>
        <p:blipFill rotWithShape="1">
          <a:blip r:embed="rId2">
            <a:alphaModFix/>
          </a:blip>
          <a:srcRect b="13248" l="55019" r="0" t="12737"/>
          <a:stretch/>
        </p:blipFill>
        <p:spPr>
          <a:xfrm>
            <a:off x="3971" y="-7099"/>
            <a:ext cx="6357594" cy="9824840"/>
          </a:xfrm>
          <a:prstGeom prst="rect">
            <a:avLst/>
          </a:prstGeom>
          <a:noFill/>
          <a:ln>
            <a:noFill/>
          </a:ln>
        </p:spPr>
      </p:pic>
      <p:sp>
        <p:nvSpPr>
          <p:cNvPr id="69" name="Google Shape;69;gd899f4e451_0_91"/>
          <p:cNvSpPr txBox="1"/>
          <p:nvPr>
            <p:ph type="title"/>
          </p:nvPr>
        </p:nvSpPr>
        <p:spPr>
          <a:xfrm>
            <a:off x="6361565" y="1638300"/>
            <a:ext cx="92853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292929"/>
              </a:buClr>
              <a:buSzPts val="6400"/>
              <a:buFont typeface="Open Sans"/>
              <a:buNone/>
              <a:defRPr>
                <a:solidFill>
                  <a:srgbClr val="292929"/>
                </a:solidFill>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70" name="Google Shape;70;gd899f4e451_0_91"/>
          <p:cNvSpPr txBox="1"/>
          <p:nvPr>
            <p:ph idx="1" type="body"/>
          </p:nvPr>
        </p:nvSpPr>
        <p:spPr>
          <a:xfrm>
            <a:off x="6667513" y="3302296"/>
            <a:ext cx="9518700" cy="4831500"/>
          </a:xfrm>
          <a:prstGeom prst="rect">
            <a:avLst/>
          </a:prstGeom>
          <a:noFill/>
          <a:ln>
            <a:noFill/>
          </a:ln>
        </p:spPr>
        <p:txBody>
          <a:bodyPr anchorCtr="0" anchor="t" bIns="50800" lIns="50800" spcFirstLastPara="1" rIns="50800" wrap="square" tIns="50800">
            <a:normAutofit/>
          </a:bodyPr>
          <a:lstStyle>
            <a:lvl1pPr indent="-482600" lvl="0" marL="457200" rtl="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rtl="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rtl="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rtl="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rtl="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pic>
        <p:nvPicPr>
          <p:cNvPr descr="pasted-image.pdf" id="71" name="Google Shape;71;gd899f4e451_0_91"/>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72" name="Google Shape;72;gd899f4e451_0_91"/>
          <p:cNvSpPr txBox="1"/>
          <p:nvPr/>
        </p:nvSpPr>
        <p:spPr>
          <a:xfrm>
            <a:off x="3348259" y="853102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en-US"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73" name="Google Shape;73;gd899f4e451_0_91"/>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74" name="Google Shape;74;gd899f4e451_0_91"/>
          <p:cNvSpPr txBox="1"/>
          <p:nvPr>
            <p:ph idx="12" type="sldNum"/>
          </p:nvPr>
        </p:nvSpPr>
        <p:spPr>
          <a:xfrm>
            <a:off x="3359302" y="8806579"/>
            <a:ext cx="4071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
        <p:nvSpPr>
          <p:cNvPr id="75" name="Google Shape;75;gd899f4e451_0_91"/>
          <p:cNvSpPr txBox="1"/>
          <p:nvPr/>
        </p:nvSpPr>
        <p:spPr>
          <a:xfrm>
            <a:off x="45000" y="2395125"/>
            <a:ext cx="5680200" cy="1918800"/>
          </a:xfrm>
          <a:prstGeom prst="rect">
            <a:avLst/>
          </a:prstGeom>
          <a:noFill/>
          <a:ln>
            <a:noFill/>
          </a:ln>
        </p:spPr>
        <p:txBody>
          <a:bodyPr anchorCtr="0" anchor="ctr" bIns="50800" lIns="50800" spcFirstLastPara="1" rIns="50800" wrap="square" tIns="50800">
            <a:spAutoFit/>
          </a:bodyPr>
          <a:lstStyle/>
          <a:p>
            <a:pPr indent="0" lvl="0" marL="228600" marR="0" rtl="0" algn="ctr">
              <a:lnSpc>
                <a:spcPct val="100000"/>
              </a:lnSpc>
              <a:spcBef>
                <a:spcPts val="0"/>
              </a:spcBef>
              <a:spcAft>
                <a:spcPts val="0"/>
              </a:spcAft>
              <a:buClr>
                <a:srgbClr val="FFFFFF"/>
              </a:buClr>
              <a:buSzPts val="7200"/>
              <a:buFont typeface="Arial"/>
              <a:buNone/>
            </a:pPr>
            <a:r>
              <a:rPr b="1" lang="en-US" sz="5900">
                <a:solidFill>
                  <a:srgbClr val="FFFFFF"/>
                </a:solidFill>
                <a:latin typeface="Open Sans"/>
                <a:ea typeface="Open Sans"/>
                <a:cs typeface="Open Sans"/>
                <a:sym typeface="Open Sans"/>
              </a:rPr>
              <a:t>Objetivos da aprendizagem</a:t>
            </a:r>
            <a:endParaRPr sz="700"/>
          </a:p>
        </p:txBody>
      </p:sp>
      <p:sp>
        <p:nvSpPr>
          <p:cNvPr id="76" name="Google Shape;76;gd899f4e451_0_91"/>
          <p:cNvSpPr/>
          <p:nvPr/>
        </p:nvSpPr>
        <p:spPr>
          <a:xfrm>
            <a:off x="4471987" y="49910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7" name="Google Shape;77;gd899f4e451_0_91"/>
          <p:cNvSpPr/>
          <p:nvPr/>
        </p:nvSpPr>
        <p:spPr>
          <a:xfrm>
            <a:off x="1409685" y="5472065"/>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8" name="Google Shape;78;gd899f4e451_0_91"/>
          <p:cNvSpPr/>
          <p:nvPr/>
        </p:nvSpPr>
        <p:spPr>
          <a:xfrm>
            <a:off x="3005129" y="55244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9" name="Google Shape;79;gd899f4e451_0_91"/>
          <p:cNvSpPr/>
          <p:nvPr/>
        </p:nvSpPr>
        <p:spPr>
          <a:xfrm>
            <a:off x="233341" y="468148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0" name="Google Shape;80;gd899f4e451_0_91"/>
          <p:cNvSpPr/>
          <p:nvPr/>
        </p:nvSpPr>
        <p:spPr>
          <a:xfrm>
            <a:off x="1433493" y="209486"/>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1" name="Google Shape;81;gd899f4e451_0_91"/>
          <p:cNvSpPr/>
          <p:nvPr/>
        </p:nvSpPr>
        <p:spPr>
          <a:xfrm>
            <a:off x="257149" y="87624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2" name="Google Shape;82;gd899f4e451_0_91"/>
          <p:cNvSpPr/>
          <p:nvPr/>
        </p:nvSpPr>
        <p:spPr>
          <a:xfrm>
            <a:off x="121198" y="6224608"/>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3" name="Google Shape;83;gd899f4e451_0_91"/>
          <p:cNvSpPr/>
          <p:nvPr/>
        </p:nvSpPr>
        <p:spPr>
          <a:xfrm>
            <a:off x="2834779"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4" name="Google Shape;84;gd899f4e451_0_91"/>
          <p:cNvSpPr/>
          <p:nvPr/>
        </p:nvSpPr>
        <p:spPr>
          <a:xfrm>
            <a:off x="2156671" y="8305162"/>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5" name="Google Shape;85;gd899f4e451_0_91"/>
          <p:cNvSpPr/>
          <p:nvPr/>
        </p:nvSpPr>
        <p:spPr>
          <a:xfrm>
            <a:off x="4030460" y="7983624"/>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6" name="Google Shape;86;gd899f4e451_0_91"/>
          <p:cNvSpPr/>
          <p:nvPr/>
        </p:nvSpPr>
        <p:spPr>
          <a:xfrm>
            <a:off x="5477583" y="6194398"/>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7" name="Google Shape;87;gd899f4e451_0_91"/>
          <p:cNvSpPr/>
          <p:nvPr/>
        </p:nvSpPr>
        <p:spPr>
          <a:xfrm>
            <a:off x="371593" y="7842725"/>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8" name="Google Shape;88;gd899f4e451_0_91"/>
          <p:cNvSpPr/>
          <p:nvPr/>
        </p:nvSpPr>
        <p:spPr>
          <a:xfrm>
            <a:off x="4323072" y="6558155"/>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9" name="Google Shape;89;gd899f4e451_0_91"/>
          <p:cNvSpPr/>
          <p:nvPr/>
        </p:nvSpPr>
        <p:spPr>
          <a:xfrm>
            <a:off x="1431123"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90" name="Shape 90"/>
        <p:cNvGrpSpPr/>
        <p:nvPr/>
      </p:nvGrpSpPr>
      <p:grpSpPr>
        <a:xfrm>
          <a:off x="0" y="0"/>
          <a:ext cx="0" cy="0"/>
          <a:chOff x="0" y="0"/>
          <a:chExt cx="0" cy="0"/>
        </a:xfrm>
      </p:grpSpPr>
      <p:sp>
        <p:nvSpPr>
          <p:cNvPr id="91" name="Google Shape;91;gd899f4e451_0_114"/>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92" name="Google Shape;92;gd899f4e451_0_114"/>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314325" lvl="0" marL="457200" rtl="0" algn="l">
              <a:lnSpc>
                <a:spcPct val="100000"/>
              </a:lnSpc>
              <a:spcBef>
                <a:spcPts val="2667"/>
              </a:spcBef>
              <a:spcAft>
                <a:spcPts val="0"/>
              </a:spcAft>
              <a:buClr>
                <a:srgbClr val="292929"/>
              </a:buClr>
              <a:buSzPts val="1350"/>
              <a:buChar char="•"/>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93" name="Google Shape;93;gd899f4e451_0_114"/>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94" name="Shape 94"/>
        <p:cNvGrpSpPr/>
        <p:nvPr/>
      </p:nvGrpSpPr>
      <p:grpSpPr>
        <a:xfrm>
          <a:off x="0" y="0"/>
          <a:ext cx="0" cy="0"/>
          <a:chOff x="0" y="0"/>
          <a:chExt cx="0" cy="0"/>
        </a:xfrm>
      </p:grpSpPr>
      <p:sp>
        <p:nvSpPr>
          <p:cNvPr id="95" name="Google Shape;95;gd899f4e451_0_118"/>
          <p:cNvSpPr txBox="1"/>
          <p:nvPr>
            <p:ph type="title"/>
          </p:nvPr>
        </p:nvSpPr>
        <p:spPr>
          <a:xfrm>
            <a:off x="7120322" y="1148760"/>
            <a:ext cx="7450200" cy="1190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pic>
        <p:nvPicPr>
          <p:cNvPr descr="pasted-image.pdf" id="96" name="Google Shape;96;gd899f4e451_0_118"/>
          <p:cNvPicPr preferRelativeResize="0"/>
          <p:nvPr/>
        </p:nvPicPr>
        <p:blipFill rotWithShape="1">
          <a:blip r:embed="rId2">
            <a:alphaModFix/>
          </a:blip>
          <a:srcRect b="0" l="0" r="0" t="0"/>
          <a:stretch/>
        </p:blipFill>
        <p:spPr>
          <a:xfrm>
            <a:off x="6784933" y="1137926"/>
            <a:ext cx="189836" cy="1919173"/>
          </a:xfrm>
          <a:prstGeom prst="rect">
            <a:avLst/>
          </a:prstGeom>
          <a:noFill/>
          <a:ln>
            <a:noFill/>
          </a:ln>
        </p:spPr>
      </p:pic>
      <p:sp>
        <p:nvSpPr>
          <p:cNvPr id="97" name="Google Shape;97;gd899f4e451_0_118"/>
          <p:cNvSpPr txBox="1"/>
          <p:nvPr>
            <p:ph idx="12" type="sldNum"/>
          </p:nvPr>
        </p:nvSpPr>
        <p:spPr>
          <a:xfrm>
            <a:off x="8661667" y="9251950"/>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pic>
        <p:nvPicPr>
          <p:cNvPr descr="pasted-image.pdf" id="98" name="Google Shape;98;gd899f4e451_0_118"/>
          <p:cNvPicPr preferRelativeResize="0"/>
          <p:nvPr/>
        </p:nvPicPr>
        <p:blipFill rotWithShape="1">
          <a:blip r:embed="rId3">
            <a:alphaModFix/>
          </a:blip>
          <a:srcRect b="0" l="0" r="0" t="0"/>
          <a:stretch/>
        </p:blipFill>
        <p:spPr>
          <a:xfrm>
            <a:off x="476628" y="683369"/>
            <a:ext cx="5870575" cy="251386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png"/><Relationship Id="rId2" Type="http://schemas.openxmlformats.org/officeDocument/2006/relationships/image" Target="../media/image7.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theme" Target="../theme/theme3.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11.png"/><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28"/>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7" name="Google Shape;7;p28"/>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676767"/>
              </a:buClr>
              <a:buSzPts val="3000"/>
              <a:buFont typeface="Open Sans"/>
              <a:buChar char="•"/>
              <a:defRPr b="0" i="0" sz="4000" u="none" cap="none" strike="noStrike">
                <a:solidFill>
                  <a:srgbClr val="676767"/>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676767"/>
              </a:buClr>
              <a:buSzPts val="3000"/>
              <a:buFont typeface="Open Sans"/>
              <a:buChar char="•"/>
              <a:defRPr b="0" i="0" sz="4000" u="none" cap="none" strike="noStrike">
                <a:solidFill>
                  <a:srgbClr val="676767"/>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676767"/>
              </a:buClr>
              <a:buSzPts val="3000"/>
              <a:buFont typeface="Open Sans"/>
              <a:buChar char="•"/>
              <a:defRPr b="0" i="0" sz="4000" u="none" cap="none" strike="noStrike">
                <a:solidFill>
                  <a:srgbClr val="676767"/>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676767"/>
              </a:buClr>
              <a:buSzPts val="3000"/>
              <a:buFont typeface="Open Sans"/>
              <a:buChar char="•"/>
              <a:defRPr b="0" i="0" sz="4000" u="none" cap="none" strike="noStrike">
                <a:solidFill>
                  <a:srgbClr val="676767"/>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676767"/>
              </a:buClr>
              <a:buSzPts val="3000"/>
              <a:buFont typeface="Open Sans"/>
              <a:buChar char="•"/>
              <a:defRPr b="0" i="0" sz="4000" u="none" cap="none" strike="noStrike">
                <a:solidFill>
                  <a:srgbClr val="676767"/>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8" name="Google Shape;8;p28"/>
          <p:cNvPicPr preferRelativeResize="0"/>
          <p:nvPr/>
        </p:nvPicPr>
        <p:blipFill rotWithShape="1">
          <a:blip r:embed="rId1">
            <a:alphaModFix/>
          </a:blip>
          <a:srcRect b="0" l="0" r="0" t="0"/>
          <a:stretch/>
        </p:blipFill>
        <p:spPr>
          <a:xfrm>
            <a:off x="522445" y="8400288"/>
            <a:ext cx="2443489" cy="1115187"/>
          </a:xfrm>
          <a:prstGeom prst="rect">
            <a:avLst/>
          </a:prstGeom>
          <a:noFill/>
          <a:ln>
            <a:noFill/>
          </a:ln>
        </p:spPr>
      </p:pic>
      <p:pic>
        <p:nvPicPr>
          <p:cNvPr descr="pasted-image.pdf" id="9" name="Google Shape;9;p28"/>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10" name="Google Shape;10;p28"/>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Open Sans"/>
              <a:buNone/>
            </a:pPr>
            <a:r>
              <a:rPr b="1" i="0" lang="en-US"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1" name="Google Shape;11;p28"/>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0" name="Shape 60"/>
        <p:cNvGrpSpPr/>
        <p:nvPr/>
      </p:nvGrpSpPr>
      <p:grpSpPr>
        <a:xfrm>
          <a:off x="0" y="0"/>
          <a:ext cx="0" cy="0"/>
          <a:chOff x="0" y="0"/>
          <a:chExt cx="0" cy="0"/>
        </a:xfrm>
      </p:grpSpPr>
      <p:sp>
        <p:nvSpPr>
          <p:cNvPr id="61" name="Google Shape;61;gd899f4e451_0_84"/>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B297"/>
              </a:buClr>
              <a:buSzPts val="6400"/>
              <a:buFont typeface="Open Sans"/>
              <a:buNone/>
              <a:defRPr b="1" i="0" sz="6400" u="none" cap="none" strike="noStrike">
                <a:solidFill>
                  <a:srgbClr val="00B297"/>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62" name="Google Shape;62;gd899f4e451_0_84"/>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63" name="Google Shape;63;gd899f4e451_0_84"/>
          <p:cNvPicPr preferRelativeResize="0"/>
          <p:nvPr/>
        </p:nvPicPr>
        <p:blipFill rotWithShape="1">
          <a:blip r:embed="rId1">
            <a:alphaModFix/>
          </a:blip>
          <a:srcRect b="0" l="0" r="0" t="0"/>
          <a:stretch/>
        </p:blipFill>
        <p:spPr>
          <a:xfrm>
            <a:off x="522445" y="8400288"/>
            <a:ext cx="2443489" cy="1071258"/>
          </a:xfrm>
          <a:prstGeom prst="rect">
            <a:avLst/>
          </a:prstGeom>
          <a:noFill/>
          <a:ln>
            <a:noFill/>
          </a:ln>
        </p:spPr>
      </p:pic>
      <p:pic>
        <p:nvPicPr>
          <p:cNvPr descr="pasted-image.pdf" id="64" name="Google Shape;64;gd899f4e451_0_84"/>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65" name="Google Shape;65;gd899f4e451_0_84"/>
          <p:cNvSpPr txBox="1"/>
          <p:nvPr/>
        </p:nvSpPr>
        <p:spPr>
          <a:xfrm>
            <a:off x="3228148" y="849750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en-US"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66" name="Google Shape;66;gd899f4e451_0_84"/>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6" r:id="rId3"/>
    <p:sldLayoutId id="2147483657" r:id="rId4"/>
    <p:sldLayoutId id="2147483658" r:id="rId5"/>
    <p:sldLayoutId id="2147483659" r:id="rId6"/>
    <p:sldLayoutId id="2147483660"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8.png"/><Relationship Id="rId4" Type="http://schemas.openxmlformats.org/officeDocument/2006/relationships/image" Target="../media/image24.png"/><Relationship Id="rId5"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hyperlink" Target="mailto:info@spherestandards.org" TargetMode="External"/><Relationship Id="rId4" Type="http://schemas.openxmlformats.org/officeDocument/2006/relationships/hyperlink" Target="mailto:membership@spherestandards.org" TargetMode="External"/><Relationship Id="rId5" Type="http://schemas.openxmlformats.org/officeDocument/2006/relationships/hyperlink" Target="mailto:communications@spherestandards.org" TargetMode="External"/><Relationship Id="rId6" Type="http://schemas.openxmlformats.org/officeDocument/2006/relationships/hyperlink" Target="mailto:learning@spherestandards.org"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descr="Image result for handshake transparent background" id="113" name="Google Shape;113;p1"/>
          <p:cNvPicPr preferRelativeResize="0"/>
          <p:nvPr/>
        </p:nvPicPr>
        <p:blipFill rotWithShape="1">
          <a:blip r:embed="rId3">
            <a:alphaModFix/>
          </a:blip>
          <a:srcRect b="19219" l="0" r="0" t="32344"/>
          <a:stretch/>
        </p:blipFill>
        <p:spPr>
          <a:xfrm>
            <a:off x="0" y="3530408"/>
            <a:ext cx="17340264" cy="6299392"/>
          </a:xfrm>
          <a:prstGeom prst="rect">
            <a:avLst/>
          </a:prstGeom>
          <a:noFill/>
          <a:ln>
            <a:noFill/>
          </a:ln>
        </p:spPr>
      </p:pic>
      <p:sp>
        <p:nvSpPr>
          <p:cNvPr id="114" name="Google Shape;114;p1"/>
          <p:cNvSpPr txBox="1"/>
          <p:nvPr/>
        </p:nvSpPr>
        <p:spPr>
          <a:xfrm>
            <a:off x="7022591" y="771667"/>
            <a:ext cx="9182700" cy="23190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7200"/>
              <a:buFont typeface="Open Sans"/>
              <a:buNone/>
            </a:pPr>
            <a:r>
              <a:rPr b="1" i="0" lang="en-US" sz="7200" u="none" cap="none" strike="noStrike">
                <a:solidFill>
                  <a:srgbClr val="000000"/>
                </a:solidFill>
                <a:latin typeface="Open Sans"/>
                <a:ea typeface="Open Sans"/>
                <a:cs typeface="Open Sans"/>
                <a:sym typeface="Open Sans"/>
              </a:rPr>
              <a:t>BOAS-VINDAS E APRESENTAÇÃO</a:t>
            </a:r>
            <a:endParaRPr b="1"/>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10"/>
          <p:cNvSpPr/>
          <p:nvPr/>
        </p:nvSpPr>
        <p:spPr>
          <a:xfrm>
            <a:off x="2201346" y="2120221"/>
            <a:ext cx="12293700" cy="4107900"/>
          </a:xfrm>
          <a:prstGeom prst="ellipse">
            <a:avLst/>
          </a:prstGeom>
          <a:noFill/>
          <a:ln cap="flat" cmpd="sng" w="25400">
            <a:solidFill>
              <a:srgbClr val="3E3E3E"/>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86" name="Google Shape;186;p10"/>
          <p:cNvSpPr/>
          <p:nvPr/>
        </p:nvSpPr>
        <p:spPr>
          <a:xfrm>
            <a:off x="498111" y="2078864"/>
            <a:ext cx="16842153" cy="6333944"/>
          </a:xfrm>
          <a:prstGeom prst="ellipse">
            <a:avLst/>
          </a:prstGeom>
          <a:noFill/>
          <a:ln cap="flat" cmpd="sng" w="25400">
            <a:solidFill>
              <a:srgbClr val="3E3E3E"/>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87" name="Google Shape;187;p10"/>
          <p:cNvSpPr/>
          <p:nvPr/>
        </p:nvSpPr>
        <p:spPr>
          <a:xfrm>
            <a:off x="5524130" y="2641601"/>
            <a:ext cx="6024405" cy="2191662"/>
          </a:xfrm>
          <a:prstGeom prst="ellipse">
            <a:avLst/>
          </a:prstGeom>
          <a:noFill/>
          <a:ln cap="flat" cmpd="sng" w="25400">
            <a:solidFill>
              <a:srgbClr val="3E3E3E"/>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88" name="Google Shape;188;p10"/>
          <p:cNvSpPr txBox="1"/>
          <p:nvPr>
            <p:ph type="title"/>
          </p:nvPr>
        </p:nvSpPr>
        <p:spPr>
          <a:xfrm>
            <a:off x="498111" y="137693"/>
            <a:ext cx="15808690" cy="1568218"/>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Mova-se novamente: Quão perto está do Manual Esfera?</a:t>
            </a:r>
            <a:endParaRPr/>
          </a:p>
        </p:txBody>
      </p:sp>
      <p:sp>
        <p:nvSpPr>
          <p:cNvPr id="189" name="Google Shape;189;p10"/>
          <p:cNvSpPr/>
          <p:nvPr/>
        </p:nvSpPr>
        <p:spPr>
          <a:xfrm>
            <a:off x="5009034" y="5162638"/>
            <a:ext cx="73221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Utilizo-o ocasionalmente</a:t>
            </a:r>
            <a:endParaRPr b="1" i="0" sz="4000" u="none" cap="none" strike="noStrike">
              <a:solidFill>
                <a:srgbClr val="000000"/>
              </a:solidFill>
              <a:latin typeface="Open Sans"/>
              <a:ea typeface="Open Sans"/>
              <a:cs typeface="Open Sans"/>
              <a:sym typeface="Open Sans"/>
            </a:endParaRPr>
          </a:p>
        </p:txBody>
      </p:sp>
      <p:sp>
        <p:nvSpPr>
          <p:cNvPr id="190" name="Google Shape;190;p10"/>
          <p:cNvSpPr/>
          <p:nvPr/>
        </p:nvSpPr>
        <p:spPr>
          <a:xfrm>
            <a:off x="7669609" y="4309078"/>
            <a:ext cx="5741592" cy="707886"/>
          </a:xfrm>
          <a:prstGeom prst="rect">
            <a:avLst/>
          </a:prstGeom>
          <a:solidFill>
            <a:schemeClr val="dk1"/>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91" name="Google Shape;191;p10"/>
          <p:cNvSpPr/>
          <p:nvPr/>
        </p:nvSpPr>
        <p:spPr>
          <a:xfrm>
            <a:off x="5511625" y="4373575"/>
            <a:ext cx="8340600" cy="708000"/>
          </a:xfrm>
          <a:prstGeom prst="rect">
            <a:avLst/>
          </a:prstGeom>
          <a:solidFill>
            <a:schemeClr val="dk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Utilizo-o quase todos os dias</a:t>
            </a:r>
            <a:endParaRPr b="1" i="0" sz="4000" u="none" cap="none" strike="noStrike">
              <a:solidFill>
                <a:srgbClr val="000000"/>
              </a:solidFill>
              <a:latin typeface="Open Sans"/>
              <a:ea typeface="Open Sans"/>
              <a:cs typeface="Open Sans"/>
              <a:sym typeface="Open Sans"/>
            </a:endParaRPr>
          </a:p>
        </p:txBody>
      </p:sp>
      <p:sp>
        <p:nvSpPr>
          <p:cNvPr id="192" name="Google Shape;192;p10"/>
          <p:cNvSpPr/>
          <p:nvPr/>
        </p:nvSpPr>
        <p:spPr>
          <a:xfrm>
            <a:off x="3433151" y="6642525"/>
            <a:ext cx="11070300" cy="1323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Já ouvi falar, mas nunca realmente </a:t>
            </a:r>
            <a:br>
              <a:rPr b="1" i="0" lang="en-US" sz="4000" u="none" cap="none" strike="noStrike">
                <a:solidFill>
                  <a:srgbClr val="000000"/>
                </a:solidFill>
                <a:latin typeface="Open Sans"/>
                <a:ea typeface="Open Sans"/>
                <a:cs typeface="Open Sans"/>
                <a:sym typeface="Open Sans"/>
              </a:rPr>
            </a:br>
            <a:r>
              <a:rPr b="1" i="0" lang="en-US" sz="4000" u="none" cap="none" strike="noStrike">
                <a:solidFill>
                  <a:srgbClr val="000000"/>
                </a:solidFill>
                <a:latin typeface="Open Sans"/>
                <a:ea typeface="Open Sans"/>
                <a:cs typeface="Open Sans"/>
                <a:sym typeface="Open Sans"/>
              </a:rPr>
              <a:t>lhe prestei atenção</a:t>
            </a:r>
            <a:endParaRPr b="1" i="0" sz="4000" u="none" cap="none" strike="noStrike">
              <a:solidFill>
                <a:srgbClr val="000000"/>
              </a:solidFill>
              <a:latin typeface="Open Sans"/>
              <a:ea typeface="Open Sans"/>
              <a:cs typeface="Open Sans"/>
              <a:sym typeface="Open Sans"/>
            </a:endParaRPr>
          </a:p>
        </p:txBody>
      </p:sp>
      <p:sp>
        <p:nvSpPr>
          <p:cNvPr id="193" name="Google Shape;193;p10"/>
          <p:cNvSpPr/>
          <p:nvPr/>
        </p:nvSpPr>
        <p:spPr>
          <a:xfrm>
            <a:off x="3985535" y="8608725"/>
            <a:ext cx="98673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É completamente novo para mim</a:t>
            </a:r>
            <a:endParaRPr b="1" i="0" sz="4000" u="none" cap="none" strike="noStrike">
              <a:solidFill>
                <a:srgbClr val="000000"/>
              </a:solidFill>
              <a:latin typeface="Open Sans"/>
              <a:ea typeface="Open Sans"/>
              <a:cs typeface="Open Sans"/>
              <a:sym typeface="Open Sans"/>
            </a:endParaRPr>
          </a:p>
        </p:txBody>
      </p:sp>
      <p:pic>
        <p:nvPicPr>
          <p:cNvPr id="194" name="Google Shape;194;p10"/>
          <p:cNvPicPr preferRelativeResize="0"/>
          <p:nvPr/>
        </p:nvPicPr>
        <p:blipFill rotWithShape="1">
          <a:blip r:embed="rId3">
            <a:alphaModFix/>
          </a:blip>
          <a:srcRect b="14454" l="15284" r="14107" t="14648"/>
          <a:stretch/>
        </p:blipFill>
        <p:spPr>
          <a:xfrm>
            <a:off x="7649437" y="1260641"/>
            <a:ext cx="2041387" cy="2902763"/>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
        <p:nvSpPr>
          <p:cNvPr id="195" name="Google Shape;195;p10"/>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1"/>
          <p:cNvSpPr txBox="1"/>
          <p:nvPr>
            <p:ph idx="1" type="body"/>
          </p:nvPr>
        </p:nvSpPr>
        <p:spPr>
          <a:xfrm>
            <a:off x="1174239" y="1460226"/>
            <a:ext cx="15024829" cy="7089837"/>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000"/>
              <a:buFont typeface="Open Sans"/>
              <a:buNone/>
            </a:pPr>
            <a:r>
              <a:rPr lang="en-US">
                <a:solidFill>
                  <a:srgbClr val="000000"/>
                </a:solidFill>
              </a:rPr>
              <a:t>Onde estamos em relação ao Manual Esfera?</a:t>
            </a:r>
            <a:endParaRPr/>
          </a:p>
          <a:p>
            <a:pPr indent="0" lvl="0" marL="0" rtl="0" algn="l">
              <a:lnSpc>
                <a:spcPct val="100000"/>
              </a:lnSpc>
              <a:spcBef>
                <a:spcPts val="2667"/>
              </a:spcBef>
              <a:spcAft>
                <a:spcPts val="0"/>
              </a:spcAft>
              <a:buClr>
                <a:srgbClr val="000000"/>
              </a:buClr>
              <a:buSzPts val="4000"/>
              <a:buFont typeface="Open Sans"/>
              <a:buNone/>
            </a:pPr>
            <a:r>
              <a:rPr b="1" lang="en-US">
                <a:solidFill>
                  <a:srgbClr val="000000"/>
                </a:solidFill>
              </a:rPr>
              <a:t>Considere o quanto se moveu entre os 2 passos do exercício.</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Quem se moveu mais longe? </a:t>
            </a:r>
            <a:endParaRPr>
              <a:solidFill>
                <a:srgbClr val="000000"/>
              </a:solidFill>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Quem não se moveu (caso haja alguém)?</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O que isso indica para o nosso grupo como um todo e para a nossa necessidade de aprendizagem para este evento?</a:t>
            </a:r>
            <a:endParaRPr/>
          </a:p>
        </p:txBody>
      </p:sp>
      <p:sp>
        <p:nvSpPr>
          <p:cNvPr id="201" name="Google Shape;201;p11"/>
          <p:cNvSpPr txBox="1"/>
          <p:nvPr/>
        </p:nvSpPr>
        <p:spPr>
          <a:xfrm>
            <a:off x="392704" y="70423"/>
            <a:ext cx="15806365" cy="1130300"/>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0000"/>
              </a:buClr>
              <a:buSzPts val="6400"/>
              <a:buFont typeface="Open Sans"/>
              <a:buNone/>
            </a:pPr>
            <a:r>
              <a:rPr b="1" i="0" lang="en-US" sz="6400" u="none" cap="none" strike="noStrike">
                <a:solidFill>
                  <a:srgbClr val="000000"/>
                </a:solidFill>
                <a:latin typeface="Open Sans"/>
                <a:ea typeface="Open Sans"/>
                <a:cs typeface="Open Sans"/>
                <a:sym typeface="Open Sans"/>
              </a:rPr>
              <a:t>Pare!</a:t>
            </a:r>
            <a:endParaRPr/>
          </a:p>
        </p:txBody>
      </p:sp>
      <p:sp>
        <p:nvSpPr>
          <p:cNvPr id="202" name="Google Shape;202;p11"/>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12"/>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O movimento Esfera</a:t>
            </a:r>
            <a:endParaRPr/>
          </a:p>
        </p:txBody>
      </p:sp>
      <p:sp>
        <p:nvSpPr>
          <p:cNvPr id="208" name="Google Shape;208;p12"/>
          <p:cNvSpPr txBox="1"/>
          <p:nvPr>
            <p:ph idx="1" type="body"/>
          </p:nvPr>
        </p:nvSpPr>
        <p:spPr>
          <a:xfrm>
            <a:off x="911951" y="1430242"/>
            <a:ext cx="15890149" cy="4255197"/>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000000"/>
              </a:buClr>
              <a:buSzPts val="4000"/>
              <a:buFont typeface="Arial"/>
              <a:buChar char="•"/>
            </a:pPr>
            <a:r>
              <a:rPr lang="en-US">
                <a:solidFill>
                  <a:srgbClr val="000000"/>
                </a:solidFill>
              </a:rPr>
              <a:t>Teve início em 1997 por determinadas ONG e o Movimento Internacional da Cruz Vermelha e do Crescente Vermelho.</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Desenvolveu uma Carta Humanitária e normas humanitárias a serem aplicadas em respostas humanitárias.</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O Manual Esfera é uma ferramenta de referência básica para ONG nacionais e internacionais, voluntários, agências da ONU, governos, doadores e setor privado.</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Esfera é uma comunidade mundial que trabalha para melhorar a qualidade e a responsabilidade da assistência humanitária.</a:t>
            </a:r>
            <a:endParaRPr/>
          </a:p>
        </p:txBody>
      </p:sp>
      <p:sp>
        <p:nvSpPr>
          <p:cNvPr id="209" name="Google Shape;209;p12"/>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showMasterSp="0">
  <p:cSld>
    <p:spTree>
      <p:nvGrpSpPr>
        <p:cNvPr id="213" name="Shape 213"/>
        <p:cNvGrpSpPr/>
        <p:nvPr/>
      </p:nvGrpSpPr>
      <p:grpSpPr>
        <a:xfrm>
          <a:off x="0" y="0"/>
          <a:ext cx="0" cy="0"/>
          <a:chOff x="0" y="0"/>
          <a:chExt cx="0" cy="0"/>
        </a:xfrm>
      </p:grpSpPr>
      <p:sp>
        <p:nvSpPr>
          <p:cNvPr id="214" name="Google Shape;214;p13"/>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b="0" lang="en-US"/>
              <a:t>How it all began…/ </a:t>
            </a:r>
            <a:r>
              <a:rPr lang="en-US"/>
              <a:t>Como tudo começou...</a:t>
            </a:r>
            <a:endParaRPr/>
          </a:p>
        </p:txBody>
      </p:sp>
      <p:sp>
        <p:nvSpPr>
          <p:cNvPr id="215" name="Google Shape;215;p13"/>
          <p:cNvSpPr txBox="1"/>
          <p:nvPr/>
        </p:nvSpPr>
        <p:spPr>
          <a:xfrm>
            <a:off x="2451179" y="3692238"/>
            <a:ext cx="12496800" cy="22269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42A3FD"/>
              </a:buClr>
              <a:buSzPts val="13800"/>
              <a:buFont typeface="Arial"/>
              <a:buNone/>
            </a:pPr>
            <a:r>
              <a:rPr b="1" i="0" lang="en-US" sz="13800" u="none" cap="none" strike="noStrike">
                <a:solidFill>
                  <a:srgbClr val="42A3FD"/>
                </a:solidFill>
                <a:latin typeface="Open Sans"/>
                <a:ea typeface="Open Sans"/>
                <a:cs typeface="Open Sans"/>
                <a:sym typeface="Open Sans"/>
              </a:rPr>
              <a:t>VÍDEO</a:t>
            </a:r>
            <a:r>
              <a:rPr b="0" i="0" lang="en-US" sz="1800" u="none" cap="none" strike="noStrike">
                <a:solidFill>
                  <a:srgbClr val="A5A5A5"/>
                </a:solidFill>
                <a:latin typeface="Open Sans"/>
                <a:ea typeface="Open Sans"/>
                <a:cs typeface="Open Sans"/>
                <a:sym typeface="Open Sans"/>
              </a:rPr>
              <a:t> </a:t>
            </a:r>
            <a:endParaRPr b="0" i="0" sz="1800" u="none" cap="none" strike="noStrike">
              <a:solidFill>
                <a:srgbClr val="A5A5A5"/>
              </a:solidFill>
              <a:latin typeface="Open Sans"/>
              <a:ea typeface="Open Sans"/>
              <a:cs typeface="Open Sans"/>
              <a:sym typeface="Open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14"/>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O que mudou desde então?</a:t>
            </a:r>
            <a:endParaRPr/>
          </a:p>
        </p:txBody>
      </p:sp>
      <p:sp>
        <p:nvSpPr>
          <p:cNvPr id="221" name="Google Shape;221;p14"/>
          <p:cNvSpPr txBox="1"/>
          <p:nvPr>
            <p:ph idx="1" type="body"/>
          </p:nvPr>
        </p:nvSpPr>
        <p:spPr>
          <a:xfrm>
            <a:off x="1033871" y="2008443"/>
            <a:ext cx="13953494" cy="4831360"/>
          </a:xfrm>
          <a:prstGeom prst="rect">
            <a:avLst/>
          </a:prstGeom>
          <a:noFill/>
          <a:ln>
            <a:noFill/>
          </a:ln>
        </p:spPr>
        <p:txBody>
          <a:bodyPr anchorCtr="0" anchor="t" bIns="50800" lIns="50800" spcFirstLastPara="1" rIns="50800" wrap="square" tIns="50800">
            <a:noAutofit/>
          </a:bodyPr>
          <a:lstStyle/>
          <a:p>
            <a:pPr indent="0" lvl="0" marL="0" rtl="0" algn="l">
              <a:lnSpc>
                <a:spcPct val="150000"/>
              </a:lnSpc>
              <a:spcBef>
                <a:spcPts val="0"/>
              </a:spcBef>
              <a:spcAft>
                <a:spcPts val="0"/>
              </a:spcAft>
              <a:buClr>
                <a:srgbClr val="000000"/>
              </a:buClr>
              <a:buSzPts val="4000"/>
              <a:buFont typeface="Open Sans"/>
              <a:buNone/>
            </a:pPr>
            <a:r>
              <a:rPr lang="en-US">
                <a:solidFill>
                  <a:srgbClr val="000000"/>
                </a:solidFill>
              </a:rPr>
              <a:t>Considera</a:t>
            </a:r>
            <a:r>
              <a:rPr lang="en-US">
                <a:solidFill>
                  <a:srgbClr val="000000"/>
                </a:solidFill>
              </a:rPr>
              <a:t> que a comunidade humanitária mudou significativamente desde 1994?</a:t>
            </a:r>
            <a:endParaRPr/>
          </a:p>
          <a:p>
            <a:pPr indent="0" lvl="0" marL="0" rtl="0" algn="l">
              <a:lnSpc>
                <a:spcPct val="100000"/>
              </a:lnSpc>
              <a:spcBef>
                <a:spcPts val="2667"/>
              </a:spcBef>
              <a:spcAft>
                <a:spcPts val="0"/>
              </a:spcAft>
              <a:buClr>
                <a:srgbClr val="676767"/>
              </a:buClr>
              <a:buSzPts val="4000"/>
              <a:buFont typeface="Open Sans"/>
              <a:buNone/>
            </a:pPr>
            <a:r>
              <a:t/>
            </a:r>
            <a:endParaRPr>
              <a:solidFill>
                <a:srgbClr val="000000"/>
              </a:solidFill>
            </a:endParaRPr>
          </a:p>
          <a:p>
            <a:pPr indent="0" lvl="0" marL="0" rtl="0" algn="l">
              <a:lnSpc>
                <a:spcPct val="100000"/>
              </a:lnSpc>
              <a:spcBef>
                <a:spcPts val="2667"/>
              </a:spcBef>
              <a:spcAft>
                <a:spcPts val="0"/>
              </a:spcAft>
              <a:buClr>
                <a:srgbClr val="000000"/>
              </a:buClr>
              <a:buSzPts val="4000"/>
              <a:buFont typeface="Open Sans"/>
              <a:buNone/>
            </a:pPr>
            <a:r>
              <a:rPr lang="en-US">
                <a:solidFill>
                  <a:srgbClr val="000000"/>
                </a:solidFill>
              </a:rPr>
              <a:t>O que mudou?</a:t>
            </a:r>
            <a:endParaRPr/>
          </a:p>
          <a:p>
            <a:pPr indent="0" lvl="0" marL="0" rtl="0" algn="l">
              <a:lnSpc>
                <a:spcPct val="100000"/>
              </a:lnSpc>
              <a:spcBef>
                <a:spcPts val="2667"/>
              </a:spcBef>
              <a:spcAft>
                <a:spcPts val="0"/>
              </a:spcAft>
              <a:buClr>
                <a:srgbClr val="676767"/>
              </a:buClr>
              <a:buSzPts val="4000"/>
              <a:buFont typeface="Open Sans"/>
              <a:buNone/>
            </a:pPr>
            <a:r>
              <a:t/>
            </a:r>
            <a:endParaRPr>
              <a:solidFill>
                <a:srgbClr val="000000"/>
              </a:solidFill>
            </a:endParaRPr>
          </a:p>
          <a:p>
            <a:pPr indent="0" lvl="0" marL="0" rtl="0" algn="l">
              <a:lnSpc>
                <a:spcPct val="100000"/>
              </a:lnSpc>
              <a:spcBef>
                <a:spcPts val="2667"/>
              </a:spcBef>
              <a:spcAft>
                <a:spcPts val="0"/>
              </a:spcAft>
              <a:buClr>
                <a:srgbClr val="000000"/>
              </a:buClr>
              <a:buSzPts val="4000"/>
              <a:buFont typeface="Open Sans"/>
              <a:buNone/>
            </a:pPr>
            <a:r>
              <a:rPr lang="en-US">
                <a:solidFill>
                  <a:srgbClr val="000000"/>
                </a:solidFill>
              </a:rPr>
              <a:t>O que permanece igual? </a:t>
            </a:r>
            <a:r>
              <a:rPr lang="en-US">
                <a:solidFill>
                  <a:srgbClr val="000000"/>
                </a:solidFill>
              </a:rPr>
              <a:t>(casa haja algo) </a:t>
            </a:r>
            <a:endParaRPr/>
          </a:p>
        </p:txBody>
      </p:sp>
      <p:sp>
        <p:nvSpPr>
          <p:cNvPr id="222" name="Google Shape;222;p14"/>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15"/>
          <p:cNvSpPr txBox="1"/>
          <p:nvPr>
            <p:ph type="title"/>
          </p:nvPr>
        </p:nvSpPr>
        <p:spPr>
          <a:xfrm>
            <a:off x="392704" y="70423"/>
            <a:ext cx="8943801" cy="11303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Quais são as crenças essenciais da Esfera?</a:t>
            </a:r>
            <a:endParaRPr/>
          </a:p>
        </p:txBody>
      </p:sp>
      <p:sp>
        <p:nvSpPr>
          <p:cNvPr id="228" name="Google Shape;228;p15"/>
          <p:cNvSpPr/>
          <p:nvPr/>
        </p:nvSpPr>
        <p:spPr>
          <a:xfrm>
            <a:off x="570825" y="1970750"/>
            <a:ext cx="8943900" cy="6453000"/>
          </a:xfrm>
          <a:prstGeom prst="rect">
            <a:avLst/>
          </a:prstGeom>
          <a:noFill/>
          <a:ln>
            <a:noFill/>
          </a:ln>
        </p:spPr>
        <p:txBody>
          <a:bodyPr anchorCtr="0" anchor="t" bIns="45700" lIns="91425" spcFirstLastPara="1" rIns="91425" wrap="square" tIns="45700">
            <a:spAutoFit/>
          </a:bodyPr>
          <a:lstStyle/>
          <a:p>
            <a:pPr indent="-482600" lvl="0" marL="457200" rtl="0" algn="l">
              <a:lnSpc>
                <a:spcPct val="100000"/>
              </a:lnSpc>
              <a:spcBef>
                <a:spcPts val="0"/>
              </a:spcBef>
              <a:spcAft>
                <a:spcPts val="0"/>
              </a:spcAft>
              <a:buSzPts val="4000"/>
              <a:buFont typeface="Open Sans"/>
              <a:buAutoNum type="arabicPeriod"/>
            </a:pPr>
            <a:r>
              <a:rPr lang="en-US" sz="4000">
                <a:latin typeface="Open Sans"/>
                <a:ea typeface="Open Sans"/>
                <a:cs typeface="Open Sans"/>
                <a:sym typeface="Open Sans"/>
              </a:rPr>
              <a:t>As pessoas afetadas por catástrofes ou conﬂitos têm </a:t>
            </a:r>
            <a:r>
              <a:rPr b="1" lang="en-US" sz="4000">
                <a:latin typeface="Open Sans"/>
                <a:ea typeface="Open Sans"/>
                <a:cs typeface="Open Sans"/>
                <a:sym typeface="Open Sans"/>
              </a:rPr>
              <a:t>direito à vida com </a:t>
            </a:r>
            <a:r>
              <a:rPr b="1" lang="en-US" sz="4000" u="sng">
                <a:latin typeface="Open Sans"/>
                <a:ea typeface="Open Sans"/>
                <a:cs typeface="Open Sans"/>
                <a:sym typeface="Open Sans"/>
              </a:rPr>
              <a:t>dignidade,</a:t>
            </a:r>
            <a:r>
              <a:rPr b="1" lang="en-US" sz="4000">
                <a:latin typeface="Open Sans"/>
                <a:ea typeface="Open Sans"/>
                <a:cs typeface="Open Sans"/>
                <a:sym typeface="Open Sans"/>
              </a:rPr>
              <a:t> </a:t>
            </a:r>
            <a:r>
              <a:rPr lang="en-US" sz="4000">
                <a:latin typeface="Open Sans"/>
                <a:ea typeface="Open Sans"/>
                <a:cs typeface="Open Sans"/>
                <a:sym typeface="Open Sans"/>
              </a:rPr>
              <a:t>e consequentemente, o direito a  assistência.</a:t>
            </a:r>
            <a:br>
              <a:rPr lang="en-US" sz="4000">
                <a:latin typeface="Open Sans"/>
                <a:ea typeface="Open Sans"/>
                <a:cs typeface="Open Sans"/>
                <a:sym typeface="Open Sans"/>
              </a:rPr>
            </a:br>
            <a:endParaRPr sz="2200">
              <a:latin typeface="Open Sans"/>
              <a:ea typeface="Open Sans"/>
              <a:cs typeface="Open Sans"/>
              <a:sym typeface="Open Sans"/>
            </a:endParaRPr>
          </a:p>
          <a:p>
            <a:pPr indent="-482600" lvl="0" marL="457200" rtl="0" algn="l">
              <a:lnSpc>
                <a:spcPct val="100000"/>
              </a:lnSpc>
              <a:spcBef>
                <a:spcPts val="0"/>
              </a:spcBef>
              <a:spcAft>
                <a:spcPts val="0"/>
              </a:spcAft>
              <a:buSzPts val="4000"/>
              <a:buFont typeface="Open Sans"/>
              <a:buAutoNum type="arabicPeriod"/>
            </a:pPr>
            <a:r>
              <a:rPr lang="en-US" sz="4000">
                <a:latin typeface="Open Sans"/>
                <a:ea typeface="Open Sans"/>
                <a:cs typeface="Open Sans"/>
                <a:sym typeface="Open Sans"/>
              </a:rPr>
              <a:t>Devem ser tomadas todas as providências possíveis para </a:t>
            </a:r>
            <a:r>
              <a:rPr b="1" lang="en-US" sz="4000">
                <a:latin typeface="Open Sans"/>
                <a:ea typeface="Open Sans"/>
                <a:cs typeface="Open Sans"/>
                <a:sym typeface="Open Sans"/>
              </a:rPr>
              <a:t>aliviar o sofrimento humano decorrente de catástrofes ou de conflitos</a:t>
            </a:r>
            <a:r>
              <a:rPr lang="en-US" sz="4000">
                <a:latin typeface="Open Sans"/>
                <a:ea typeface="Open Sans"/>
                <a:cs typeface="Open Sans"/>
                <a:sym typeface="Open Sans"/>
              </a:rPr>
              <a:t>.</a:t>
            </a:r>
            <a:endParaRPr b="1" i="0" sz="4000" u="none" cap="none" strike="noStrike">
              <a:solidFill>
                <a:srgbClr val="000000"/>
              </a:solidFill>
              <a:latin typeface="Open Sans"/>
              <a:ea typeface="Open Sans"/>
              <a:cs typeface="Open Sans"/>
              <a:sym typeface="Open Sans"/>
            </a:endParaRPr>
          </a:p>
        </p:txBody>
      </p:sp>
      <p:sp>
        <p:nvSpPr>
          <p:cNvPr id="229" name="Google Shape;229;p15"/>
          <p:cNvSpPr txBox="1"/>
          <p:nvPr/>
        </p:nvSpPr>
        <p:spPr>
          <a:xfrm>
            <a:off x="9957849" y="8731875"/>
            <a:ext cx="7382400" cy="7182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B297"/>
              </a:buClr>
              <a:buSzPts val="2000"/>
              <a:buFont typeface="Open Sans"/>
              <a:buNone/>
            </a:pPr>
            <a:r>
              <a:rPr b="0" i="0" lang="en-US" sz="2000" u="none" cap="none" strike="noStrike">
                <a:solidFill>
                  <a:srgbClr val="00B297"/>
                </a:solidFill>
                <a:latin typeface="Open Sans"/>
                <a:ea typeface="Open Sans"/>
                <a:cs typeface="Open Sans"/>
                <a:sym typeface="Open Sans"/>
              </a:rPr>
              <a:t>Recém-chegados ao Centro de Trânsito da ACNUR em Bangladesh. ACNUR/Roger Arnold</a:t>
            </a:r>
            <a:endParaRPr/>
          </a:p>
        </p:txBody>
      </p:sp>
      <p:pic>
        <p:nvPicPr>
          <p:cNvPr id="230" name="Google Shape;230;p15"/>
          <p:cNvPicPr preferRelativeResize="0"/>
          <p:nvPr/>
        </p:nvPicPr>
        <p:blipFill rotWithShape="1">
          <a:blip r:embed="rId3">
            <a:alphaModFix/>
          </a:blip>
          <a:srcRect b="0" l="23418" r="20194" t="0"/>
          <a:stretch/>
        </p:blipFill>
        <p:spPr>
          <a:xfrm>
            <a:off x="9957854" y="0"/>
            <a:ext cx="7382409" cy="8727678"/>
          </a:xfrm>
          <a:prstGeom prst="rect">
            <a:avLst/>
          </a:prstGeom>
          <a:noFill/>
          <a:ln>
            <a:noFill/>
          </a:ln>
        </p:spPr>
      </p:pic>
      <p:sp>
        <p:nvSpPr>
          <p:cNvPr id="231" name="Google Shape;231;p15"/>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8"/>
                                        </p:tgtEl>
                                        <p:attrNameLst>
                                          <p:attrName>style.visibility</p:attrName>
                                        </p:attrNameLst>
                                      </p:cBhvr>
                                      <p:to>
                                        <p:strVal val="visible"/>
                                      </p:to>
                                    </p:set>
                                    <p:animEffect filter="fade" transition="in">
                                      <p:cBhvr>
                                        <p:cTn dur="500"/>
                                        <p:tgtEl>
                                          <p:spTgt spid="2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16"/>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O que existe no Manual?</a:t>
            </a:r>
            <a:endParaRPr/>
          </a:p>
        </p:txBody>
      </p:sp>
      <p:sp>
        <p:nvSpPr>
          <p:cNvPr id="237" name="Google Shape;237;p16"/>
          <p:cNvSpPr txBox="1"/>
          <p:nvPr>
            <p:ph idx="1" type="body"/>
          </p:nvPr>
        </p:nvSpPr>
        <p:spPr>
          <a:xfrm>
            <a:off x="392704" y="1200723"/>
            <a:ext cx="16422096" cy="1980726"/>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000"/>
              <a:buFont typeface="Open Sans"/>
              <a:buNone/>
            </a:pPr>
            <a:r>
              <a:rPr lang="en-US">
                <a:solidFill>
                  <a:srgbClr val="000000"/>
                </a:solidFill>
              </a:rPr>
              <a:t>O Manual é a principal publicação da Esfera. Inclui a </a:t>
            </a:r>
            <a:r>
              <a:rPr b="1" lang="en-US">
                <a:solidFill>
                  <a:srgbClr val="000000"/>
                </a:solidFill>
              </a:rPr>
              <a:t>Carta Humanitária</a:t>
            </a:r>
            <a:r>
              <a:rPr lang="en-US">
                <a:solidFill>
                  <a:srgbClr val="000000"/>
                </a:solidFill>
              </a:rPr>
              <a:t>, os </a:t>
            </a:r>
            <a:r>
              <a:rPr b="1" lang="en-US">
                <a:solidFill>
                  <a:srgbClr val="000000"/>
                </a:solidFill>
              </a:rPr>
              <a:t>Princípios de Proteção</a:t>
            </a:r>
            <a:r>
              <a:rPr lang="en-US">
                <a:solidFill>
                  <a:srgbClr val="000000"/>
                </a:solidFill>
              </a:rPr>
              <a:t>, a</a:t>
            </a:r>
            <a:r>
              <a:rPr b="1" lang="en-US">
                <a:solidFill>
                  <a:srgbClr val="000000"/>
                </a:solidFill>
              </a:rPr>
              <a:t> Norma Humanitária Essencial</a:t>
            </a:r>
            <a:r>
              <a:rPr lang="en-US">
                <a:solidFill>
                  <a:srgbClr val="000000"/>
                </a:solidFill>
              </a:rPr>
              <a:t>, e as </a:t>
            </a:r>
            <a:r>
              <a:rPr b="1" lang="en-US">
                <a:solidFill>
                  <a:srgbClr val="000000"/>
                </a:solidFill>
              </a:rPr>
              <a:t>Normas Mínimas, </a:t>
            </a:r>
            <a:r>
              <a:rPr lang="en-US">
                <a:solidFill>
                  <a:srgbClr val="000000"/>
                </a:solidFill>
              </a:rPr>
              <a:t>em quatro áreas vitais de resposta:</a:t>
            </a:r>
            <a:endParaRPr/>
          </a:p>
        </p:txBody>
      </p:sp>
      <p:sp>
        <p:nvSpPr>
          <p:cNvPr id="238" name="Google Shape;238;p16"/>
          <p:cNvSpPr/>
          <p:nvPr/>
        </p:nvSpPr>
        <p:spPr>
          <a:xfrm>
            <a:off x="392704" y="3950753"/>
            <a:ext cx="9728100" cy="4339800"/>
          </a:xfrm>
          <a:prstGeom prst="rect">
            <a:avLst/>
          </a:prstGeom>
          <a:noFill/>
          <a:ln>
            <a:noFill/>
          </a:ln>
        </p:spPr>
        <p:txBody>
          <a:bodyPr anchorCtr="0" anchor="t" bIns="45700" lIns="91425" spcFirstLastPara="1" rIns="91425" wrap="square" tIns="45700">
            <a:spAutoFit/>
          </a:bodyPr>
          <a:lstStyle/>
          <a:p>
            <a:pPr indent="-558800" lvl="0" marL="571500" marR="0" rtl="0" algn="l">
              <a:lnSpc>
                <a:spcPct val="100000"/>
              </a:lnSpc>
              <a:spcBef>
                <a:spcPts val="0"/>
              </a:spcBef>
              <a:spcAft>
                <a:spcPts val="0"/>
              </a:spcAft>
              <a:buClr>
                <a:srgbClr val="000000"/>
              </a:buClr>
              <a:buSzPts val="4400"/>
              <a:buFont typeface="Arial"/>
              <a:buChar char="•"/>
            </a:pPr>
            <a:r>
              <a:rPr b="1" i="0" lang="en-US" sz="4400" u="none" cap="none" strike="noStrike">
                <a:solidFill>
                  <a:srgbClr val="000000"/>
                </a:solidFill>
                <a:latin typeface="Open Sans"/>
                <a:ea typeface="Open Sans"/>
                <a:cs typeface="Open Sans"/>
                <a:sym typeface="Open Sans"/>
              </a:rPr>
              <a:t>Abastecimento de água, saneamento e promoção da higiene (WASH)</a:t>
            </a:r>
            <a:endParaRPr sz="1200"/>
          </a:p>
          <a:p>
            <a:pPr indent="-558800" lvl="0" marL="571500" marR="0" rtl="0" algn="l">
              <a:lnSpc>
                <a:spcPct val="100000"/>
              </a:lnSpc>
              <a:spcBef>
                <a:spcPts val="0"/>
              </a:spcBef>
              <a:spcAft>
                <a:spcPts val="0"/>
              </a:spcAft>
              <a:buClr>
                <a:srgbClr val="000000"/>
              </a:buClr>
              <a:buSzPts val="4400"/>
              <a:buFont typeface="Arial"/>
              <a:buChar char="•"/>
            </a:pPr>
            <a:r>
              <a:rPr b="1" i="0" lang="en-US" sz="4400" u="none" cap="none" strike="noStrike">
                <a:solidFill>
                  <a:srgbClr val="000000"/>
                </a:solidFill>
                <a:latin typeface="Open Sans"/>
                <a:ea typeface="Open Sans"/>
                <a:cs typeface="Open Sans"/>
                <a:sym typeface="Open Sans"/>
              </a:rPr>
              <a:t>Segurança alimentar e nutrição</a:t>
            </a:r>
            <a:endParaRPr b="1" i="0" sz="4400" u="none" cap="none" strike="noStrike">
              <a:solidFill>
                <a:srgbClr val="000000"/>
              </a:solidFill>
              <a:latin typeface="Open Sans"/>
              <a:ea typeface="Open Sans"/>
              <a:cs typeface="Open Sans"/>
              <a:sym typeface="Open Sans"/>
            </a:endParaRPr>
          </a:p>
          <a:p>
            <a:pPr indent="-558800" lvl="0" marL="571500" marR="0" rtl="0" algn="l">
              <a:lnSpc>
                <a:spcPct val="100000"/>
              </a:lnSpc>
              <a:spcBef>
                <a:spcPts val="0"/>
              </a:spcBef>
              <a:spcAft>
                <a:spcPts val="0"/>
              </a:spcAft>
              <a:buClr>
                <a:srgbClr val="000000"/>
              </a:buClr>
              <a:buSzPts val="4400"/>
              <a:buFont typeface="Arial"/>
              <a:buChar char="•"/>
            </a:pPr>
            <a:r>
              <a:rPr b="1" i="0" lang="en-US" sz="4400" u="none" cap="none" strike="noStrike">
                <a:solidFill>
                  <a:srgbClr val="000000"/>
                </a:solidFill>
                <a:latin typeface="Open Sans"/>
                <a:ea typeface="Open Sans"/>
                <a:cs typeface="Open Sans"/>
                <a:sym typeface="Open Sans"/>
              </a:rPr>
              <a:t>Alojamento e assentamento</a:t>
            </a:r>
            <a:endParaRPr b="1" i="0" sz="4400" u="none" cap="none" strike="noStrike">
              <a:solidFill>
                <a:srgbClr val="000000"/>
              </a:solidFill>
              <a:latin typeface="Open Sans"/>
              <a:ea typeface="Open Sans"/>
              <a:cs typeface="Open Sans"/>
              <a:sym typeface="Open Sans"/>
            </a:endParaRPr>
          </a:p>
          <a:p>
            <a:pPr indent="-558800" lvl="0" marL="571500" marR="0" rtl="0" algn="l">
              <a:lnSpc>
                <a:spcPct val="100000"/>
              </a:lnSpc>
              <a:spcBef>
                <a:spcPts val="0"/>
              </a:spcBef>
              <a:spcAft>
                <a:spcPts val="0"/>
              </a:spcAft>
              <a:buClr>
                <a:srgbClr val="000000"/>
              </a:buClr>
              <a:buSzPts val="4400"/>
              <a:buFont typeface="Arial"/>
              <a:buChar char="•"/>
            </a:pPr>
            <a:r>
              <a:rPr b="1" i="0" lang="en-US" sz="4400" u="none" cap="none" strike="noStrike">
                <a:solidFill>
                  <a:srgbClr val="000000"/>
                </a:solidFill>
                <a:latin typeface="Open Sans"/>
                <a:ea typeface="Open Sans"/>
                <a:cs typeface="Open Sans"/>
                <a:sym typeface="Open Sans"/>
              </a:rPr>
              <a:t>Saúde</a:t>
            </a:r>
            <a:endParaRPr b="1" i="0" sz="4400" u="none" cap="none" strike="noStrike">
              <a:solidFill>
                <a:srgbClr val="000000"/>
              </a:solidFill>
              <a:latin typeface="Open Sans"/>
              <a:ea typeface="Open Sans"/>
              <a:cs typeface="Open Sans"/>
              <a:sym typeface="Open Sans"/>
            </a:endParaRPr>
          </a:p>
        </p:txBody>
      </p:sp>
      <p:pic>
        <p:nvPicPr>
          <p:cNvPr id="239" name="Google Shape;239;p16"/>
          <p:cNvPicPr preferRelativeResize="0"/>
          <p:nvPr/>
        </p:nvPicPr>
        <p:blipFill rotWithShape="1">
          <a:blip r:embed="rId3">
            <a:alphaModFix/>
          </a:blip>
          <a:srcRect b="14454" l="15284" r="14107" t="14648"/>
          <a:stretch/>
        </p:blipFill>
        <p:spPr>
          <a:xfrm>
            <a:off x="11194468" y="3562541"/>
            <a:ext cx="3827819" cy="5442989"/>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
        <p:nvSpPr>
          <p:cNvPr id="240" name="Google Shape;240;p16"/>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7">
                                            <p:txEl>
                                              <p:pRg end="0" st="0"/>
                                            </p:txEl>
                                          </p:spTgt>
                                        </p:tgtEl>
                                        <p:attrNameLst>
                                          <p:attrName>style.visibility</p:attrName>
                                        </p:attrNameLst>
                                      </p:cBhvr>
                                      <p:to>
                                        <p:strVal val="visible"/>
                                      </p:to>
                                    </p:set>
                                    <p:animEffect filter="fade" transition="in">
                                      <p:cBhvr>
                                        <p:cTn dur="500"/>
                                        <p:tgtEl>
                                          <p:spTgt spid="23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500"/>
                                        <p:tgtEl>
                                          <p:spTgt spid="2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17"/>
          <p:cNvSpPr txBox="1"/>
          <p:nvPr>
            <p:ph type="title"/>
          </p:nvPr>
        </p:nvSpPr>
        <p:spPr>
          <a:xfrm>
            <a:off x="392700" y="70425"/>
            <a:ext cx="169476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6000"/>
              <a:buFont typeface="Open Sans"/>
              <a:buNone/>
            </a:pPr>
            <a:r>
              <a:rPr lang="en-US" sz="6000"/>
              <a:t>Esfera é mais do que somente um Manual</a:t>
            </a:r>
            <a:endParaRPr/>
          </a:p>
        </p:txBody>
      </p:sp>
      <p:sp>
        <p:nvSpPr>
          <p:cNvPr id="246" name="Google Shape;246;p17"/>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4000"/>
              <a:buFont typeface="Open Sans"/>
              <a:buNone/>
            </a:pPr>
            <a:r>
              <a:rPr lang="en-US">
                <a:solidFill>
                  <a:srgbClr val="000000"/>
                </a:solidFill>
              </a:rPr>
              <a:t>Abordagem Esfera: </a:t>
            </a:r>
            <a:r>
              <a:rPr lang="en-US">
                <a:solidFill>
                  <a:srgbClr val="292929"/>
                </a:solidFill>
              </a:rPr>
              <a:t>Aprendizagem, Ação, Conexão!</a:t>
            </a:r>
            <a:endParaRPr>
              <a:solidFill>
                <a:srgbClr val="292929"/>
              </a:solidFill>
            </a:endParaRPr>
          </a:p>
        </p:txBody>
      </p:sp>
      <p:pic>
        <p:nvPicPr>
          <p:cNvPr id="247" name="Google Shape;247;p17"/>
          <p:cNvPicPr preferRelativeResize="0"/>
          <p:nvPr/>
        </p:nvPicPr>
        <p:blipFill rotWithShape="1">
          <a:blip r:embed="rId3">
            <a:alphaModFix/>
          </a:blip>
          <a:srcRect b="37582" l="30168" r="50640" t="27193"/>
          <a:stretch/>
        </p:blipFill>
        <p:spPr>
          <a:xfrm>
            <a:off x="1828800" y="3459279"/>
            <a:ext cx="3260502" cy="3260503"/>
          </a:xfrm>
          <a:prstGeom prst="ellipse">
            <a:avLst/>
          </a:prstGeom>
          <a:noFill/>
          <a:ln>
            <a:noFill/>
          </a:ln>
        </p:spPr>
      </p:pic>
      <p:pic>
        <p:nvPicPr>
          <p:cNvPr id="248" name="Google Shape;248;p17"/>
          <p:cNvPicPr preferRelativeResize="0"/>
          <p:nvPr/>
        </p:nvPicPr>
        <p:blipFill rotWithShape="1">
          <a:blip r:embed="rId4">
            <a:alphaModFix/>
          </a:blip>
          <a:srcRect b="50525" l="20235" r="61002" t="14702"/>
          <a:stretch/>
        </p:blipFill>
        <p:spPr>
          <a:xfrm>
            <a:off x="12062143" y="3459279"/>
            <a:ext cx="3260501" cy="3292468"/>
          </a:xfrm>
          <a:prstGeom prst="rect">
            <a:avLst/>
          </a:prstGeom>
          <a:noFill/>
          <a:ln>
            <a:noFill/>
          </a:ln>
        </p:spPr>
      </p:pic>
      <p:pic>
        <p:nvPicPr>
          <p:cNvPr id="249" name="Google Shape;249;p17"/>
          <p:cNvPicPr preferRelativeResize="0"/>
          <p:nvPr/>
        </p:nvPicPr>
        <p:blipFill rotWithShape="1">
          <a:blip r:embed="rId5">
            <a:alphaModFix/>
          </a:blip>
          <a:srcRect b="50000" l="21829" r="59224" t="14702"/>
          <a:stretch/>
        </p:blipFill>
        <p:spPr>
          <a:xfrm>
            <a:off x="6763557" y="3393118"/>
            <a:ext cx="3373835" cy="3424789"/>
          </a:xfrm>
          <a:prstGeom prst="ellipse">
            <a:avLst/>
          </a:prstGeom>
          <a:noFill/>
          <a:ln>
            <a:noFill/>
          </a:ln>
        </p:spPr>
      </p:pic>
      <p:sp>
        <p:nvSpPr>
          <p:cNvPr id="250" name="Google Shape;250;p17"/>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18"/>
          <p:cNvSpPr txBox="1"/>
          <p:nvPr>
            <p:ph type="title"/>
          </p:nvPr>
        </p:nvSpPr>
        <p:spPr>
          <a:xfrm>
            <a:off x="392699" y="70425"/>
            <a:ext cx="16583100" cy="11304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Aprendizagem: o Conhecimento Esfera</a:t>
            </a:r>
            <a:endParaRPr/>
          </a:p>
        </p:txBody>
      </p:sp>
      <p:sp>
        <p:nvSpPr>
          <p:cNvPr id="256" name="Google Shape;256;p18"/>
          <p:cNvSpPr txBox="1"/>
          <p:nvPr>
            <p:ph idx="1" type="body"/>
          </p:nvPr>
        </p:nvSpPr>
        <p:spPr>
          <a:xfrm>
            <a:off x="1231991" y="1507140"/>
            <a:ext cx="7891227" cy="6739317"/>
          </a:xfrm>
          <a:prstGeom prst="rect">
            <a:avLst/>
          </a:prstGeom>
          <a:noFill/>
          <a:ln>
            <a:noFill/>
          </a:ln>
        </p:spPr>
        <p:txBody>
          <a:bodyPr anchorCtr="0" anchor="t" bIns="50800" lIns="50800" spcFirstLastPara="1" rIns="50800" wrap="square" tIns="50800">
            <a:normAutofit fontScale="92500"/>
          </a:bodyPr>
          <a:lstStyle/>
          <a:p>
            <a:pPr indent="-571500" lvl="0" marL="571500" rtl="0" algn="l">
              <a:lnSpc>
                <a:spcPct val="100000"/>
              </a:lnSpc>
              <a:spcBef>
                <a:spcPts val="0"/>
              </a:spcBef>
              <a:spcAft>
                <a:spcPts val="0"/>
              </a:spcAft>
              <a:buClr>
                <a:srgbClr val="000000"/>
              </a:buClr>
              <a:buSzPct val="100000"/>
              <a:buFont typeface="Arial"/>
              <a:buChar char="•"/>
            </a:pPr>
            <a:r>
              <a:rPr lang="en-US" sz="4800">
                <a:solidFill>
                  <a:srgbClr val="000000"/>
                </a:solidFill>
              </a:rPr>
              <a:t>Esfera promove oportunidades de aprendizagem para todos.</a:t>
            </a:r>
            <a:endParaRPr/>
          </a:p>
          <a:p>
            <a:pPr indent="-571500" lvl="0" marL="571500" rtl="0" algn="l">
              <a:lnSpc>
                <a:spcPct val="100000"/>
              </a:lnSpc>
              <a:spcBef>
                <a:spcPts val="2667"/>
              </a:spcBef>
              <a:spcAft>
                <a:spcPts val="0"/>
              </a:spcAft>
              <a:buClr>
                <a:srgbClr val="000000"/>
              </a:buClr>
              <a:buSzPct val="100000"/>
              <a:buFont typeface="Arial"/>
              <a:buChar char="•"/>
            </a:pPr>
            <a:r>
              <a:rPr lang="en-US" sz="4800">
                <a:solidFill>
                  <a:srgbClr val="000000"/>
                </a:solidFill>
              </a:rPr>
              <a:t>Esfera oferece uma extensa biblioteca e ferramentas para expandir o seu conhecimento e entendimento das normas humanitárias.</a:t>
            </a:r>
            <a:endParaRPr/>
          </a:p>
        </p:txBody>
      </p:sp>
      <p:pic>
        <p:nvPicPr>
          <p:cNvPr id="257" name="Google Shape;257;p18"/>
          <p:cNvPicPr preferRelativeResize="0"/>
          <p:nvPr/>
        </p:nvPicPr>
        <p:blipFill rotWithShape="1">
          <a:blip r:embed="rId3">
            <a:alphaModFix/>
          </a:blip>
          <a:srcRect b="37582" l="30168" r="50640" t="27193"/>
          <a:stretch/>
        </p:blipFill>
        <p:spPr>
          <a:xfrm>
            <a:off x="10652759" y="2209459"/>
            <a:ext cx="5334679" cy="5334681"/>
          </a:xfrm>
          <a:prstGeom prst="ellipse">
            <a:avLst/>
          </a:prstGeom>
          <a:noFill/>
          <a:ln>
            <a:noFill/>
          </a:ln>
        </p:spPr>
      </p:pic>
      <p:sp>
        <p:nvSpPr>
          <p:cNvPr id="258" name="Google Shape;258;p18"/>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19"/>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Ação: Esfera na Prática</a:t>
            </a:r>
            <a:endParaRPr/>
          </a:p>
        </p:txBody>
      </p:sp>
      <p:sp>
        <p:nvSpPr>
          <p:cNvPr id="264" name="Google Shape;264;p19"/>
          <p:cNvSpPr txBox="1"/>
          <p:nvPr>
            <p:ph idx="1" type="body"/>
          </p:nvPr>
        </p:nvSpPr>
        <p:spPr>
          <a:xfrm>
            <a:off x="657225" y="1423669"/>
            <a:ext cx="9538200" cy="6936600"/>
          </a:xfrm>
          <a:prstGeom prst="rect">
            <a:avLst/>
          </a:prstGeom>
          <a:noFill/>
          <a:ln>
            <a:noFill/>
          </a:ln>
        </p:spPr>
        <p:txBody>
          <a:bodyPr anchorCtr="0" anchor="t" bIns="50800" lIns="50800" spcFirstLastPara="1" rIns="50800" wrap="square" tIns="50800">
            <a:normAutofit lnSpcReduction="20000"/>
          </a:bodyPr>
          <a:lstStyle/>
          <a:p>
            <a:pPr indent="-594360" lvl="0" marL="571500" rtl="0" algn="l">
              <a:lnSpc>
                <a:spcPct val="100000"/>
              </a:lnSpc>
              <a:spcBef>
                <a:spcPts val="0"/>
              </a:spcBef>
              <a:spcAft>
                <a:spcPts val="0"/>
              </a:spcAft>
              <a:buClr>
                <a:srgbClr val="000000"/>
              </a:buClr>
              <a:buSzPts val="4800"/>
              <a:buFont typeface="Arial"/>
              <a:buChar char="•"/>
            </a:pPr>
            <a:r>
              <a:rPr lang="en-US" sz="4800">
                <a:solidFill>
                  <a:srgbClr val="000000"/>
                </a:solidFill>
              </a:rPr>
              <a:t>Esfera está orientada para a ação e a defesa de direitos humanitários; concebida para aplicação direta no campo do trabalho humanitário por todas as partes interessadas.</a:t>
            </a:r>
            <a:endParaRPr>
              <a:solidFill>
                <a:srgbClr val="000000"/>
              </a:solidFill>
            </a:endParaRPr>
          </a:p>
          <a:p>
            <a:pPr indent="-594360" lvl="0" marL="571500" rtl="0" algn="l">
              <a:lnSpc>
                <a:spcPct val="100000"/>
              </a:lnSpc>
              <a:spcBef>
                <a:spcPts val="2667"/>
              </a:spcBef>
              <a:spcAft>
                <a:spcPts val="0"/>
              </a:spcAft>
              <a:buClr>
                <a:srgbClr val="000000"/>
              </a:buClr>
              <a:buSzPts val="4800"/>
              <a:buFont typeface="Arial"/>
              <a:buChar char="•"/>
            </a:pPr>
            <a:r>
              <a:rPr lang="en-US" sz="4800">
                <a:solidFill>
                  <a:srgbClr val="000000"/>
                </a:solidFill>
              </a:rPr>
              <a:t>Aprenda como implementar as normas humanitárias em diferentes contextos e descubra as iniciativas das parcerias da Esfera</a:t>
            </a:r>
            <a:endParaRPr sz="4800">
              <a:solidFill>
                <a:srgbClr val="000000"/>
              </a:solidFill>
            </a:endParaRPr>
          </a:p>
        </p:txBody>
      </p:sp>
      <p:pic>
        <p:nvPicPr>
          <p:cNvPr id="265" name="Google Shape;265;p19"/>
          <p:cNvPicPr preferRelativeResize="0"/>
          <p:nvPr/>
        </p:nvPicPr>
        <p:blipFill rotWithShape="1">
          <a:blip r:embed="rId3">
            <a:alphaModFix/>
          </a:blip>
          <a:srcRect b="50000" l="21829" r="59224" t="14702"/>
          <a:stretch/>
        </p:blipFill>
        <p:spPr>
          <a:xfrm>
            <a:off x="10572471" y="2113507"/>
            <a:ext cx="5444361" cy="5526585"/>
          </a:xfrm>
          <a:prstGeom prst="ellipse">
            <a:avLst/>
          </a:prstGeom>
          <a:noFill/>
          <a:ln>
            <a:noFill/>
          </a:ln>
        </p:spPr>
      </p:pic>
      <p:sp>
        <p:nvSpPr>
          <p:cNvPr id="266" name="Google Shape;266;p19"/>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gd899f4e451_0_78"/>
          <p:cNvSpPr txBox="1"/>
          <p:nvPr>
            <p:ph idx="12" type="sldNum"/>
          </p:nvPr>
        </p:nvSpPr>
        <p:spPr>
          <a:xfrm>
            <a:off x="4167046" y="8549513"/>
            <a:ext cx="407100" cy="3900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fld id="{00000000-1234-1234-1234-123412341234}" type="slidenum">
              <a:rPr lang="en-US"/>
              <a:t>‹#›</a:t>
            </a:fld>
            <a:endParaRPr/>
          </a:p>
        </p:txBody>
      </p:sp>
      <p:sp>
        <p:nvSpPr>
          <p:cNvPr id="120" name="Google Shape;120;gd899f4e451_0_78"/>
          <p:cNvSpPr txBox="1"/>
          <p:nvPr>
            <p:ph type="title"/>
          </p:nvPr>
        </p:nvSpPr>
        <p:spPr>
          <a:xfrm>
            <a:off x="7315200" y="752064"/>
            <a:ext cx="100326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400"/>
              <a:buFont typeface="Open Sans"/>
              <a:buNone/>
            </a:pPr>
            <a:r>
              <a:rPr lang="en-US" sz="4400">
                <a:solidFill>
                  <a:srgbClr val="000000"/>
                </a:solidFill>
              </a:rPr>
              <a:t>Ao final desta sessão será</a:t>
            </a:r>
            <a:br>
              <a:rPr lang="en-US" sz="4400">
                <a:solidFill>
                  <a:srgbClr val="000000"/>
                </a:solidFill>
              </a:rPr>
            </a:br>
            <a:r>
              <a:rPr lang="en-US" sz="4400">
                <a:solidFill>
                  <a:srgbClr val="000000"/>
                </a:solidFill>
              </a:rPr>
              <a:t>capaz de:</a:t>
            </a:r>
            <a:endParaRPr/>
          </a:p>
        </p:txBody>
      </p:sp>
      <p:sp>
        <p:nvSpPr>
          <p:cNvPr id="121" name="Google Shape;121;gd899f4e451_0_78"/>
          <p:cNvSpPr txBox="1"/>
          <p:nvPr>
            <p:ph idx="1" type="body"/>
          </p:nvPr>
        </p:nvSpPr>
        <p:spPr>
          <a:xfrm>
            <a:off x="6764033" y="2552167"/>
            <a:ext cx="9518700" cy="6345600"/>
          </a:xfrm>
          <a:prstGeom prst="rect">
            <a:avLst/>
          </a:prstGeom>
          <a:noFill/>
          <a:ln>
            <a:noFill/>
          </a:ln>
        </p:spPr>
        <p:txBody>
          <a:bodyPr anchorCtr="0" anchor="t" bIns="50800" lIns="50800" spcFirstLastPara="1" rIns="50800" wrap="square" tIns="50800">
            <a:normAutofit/>
          </a:bodyPr>
          <a:lstStyle/>
          <a:p>
            <a:pPr indent="-571500" lvl="0" marL="571500" rtl="0" algn="l">
              <a:lnSpc>
                <a:spcPct val="100000"/>
              </a:lnSpc>
              <a:spcBef>
                <a:spcPts val="0"/>
              </a:spcBef>
              <a:spcAft>
                <a:spcPts val="0"/>
              </a:spcAft>
              <a:buClr>
                <a:srgbClr val="000000"/>
              </a:buClr>
              <a:buSzPts val="4000"/>
              <a:buFont typeface="Arial"/>
              <a:buChar char="•"/>
            </a:pPr>
            <a:r>
              <a:rPr lang="en-US">
                <a:solidFill>
                  <a:srgbClr val="000000"/>
                </a:solidFill>
              </a:rPr>
              <a:t>Seguir as regras básicas e aplicar as diretrizes de trabalho para este evento</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Trocar informações com os demais participantes e com os facilitadores</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Explicar o que é Esfera em termos de “Aprendizagem, Ação e </a:t>
            </a:r>
            <a:r>
              <a:rPr lang="en-US">
                <a:solidFill>
                  <a:srgbClr val="000000"/>
                </a:solidFill>
              </a:rPr>
              <a:t>Conexão</a:t>
            </a:r>
            <a:r>
              <a:rPr lang="en-US">
                <a:solidFill>
                  <a:srgbClr val="000000"/>
                </a:solidFill>
              </a:rPr>
              <a:t>”</a:t>
            </a:r>
            <a:endParaRPr>
              <a:solidFill>
                <a:srgbClr val="000000"/>
              </a:solidFill>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Preparar-se bem para cada sessão</a:t>
            </a:r>
            <a:endParaRPr>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20"/>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Conexão: a Comunidade Esfera</a:t>
            </a:r>
            <a:endParaRPr/>
          </a:p>
        </p:txBody>
      </p:sp>
      <p:sp>
        <p:nvSpPr>
          <p:cNvPr id="272" name="Google Shape;272;p20"/>
          <p:cNvSpPr txBox="1"/>
          <p:nvPr>
            <p:ph idx="1" type="body"/>
          </p:nvPr>
        </p:nvSpPr>
        <p:spPr>
          <a:xfrm>
            <a:off x="392703" y="1376629"/>
            <a:ext cx="10837271" cy="7608845"/>
          </a:xfrm>
          <a:prstGeom prst="rect">
            <a:avLst/>
          </a:prstGeom>
          <a:noFill/>
          <a:ln>
            <a:noFill/>
          </a:ln>
        </p:spPr>
        <p:txBody>
          <a:bodyPr anchorCtr="0" anchor="t" bIns="50800" lIns="50800" spcFirstLastPara="1" rIns="50800" wrap="square" tIns="50800">
            <a:normAutofit lnSpcReduction="10000"/>
          </a:bodyPr>
          <a:lstStyle/>
          <a:p>
            <a:pPr indent="-571500" lvl="0" marL="571500" rtl="0" algn="l">
              <a:lnSpc>
                <a:spcPct val="100000"/>
              </a:lnSpc>
              <a:spcBef>
                <a:spcPts val="0"/>
              </a:spcBef>
              <a:spcAft>
                <a:spcPts val="0"/>
              </a:spcAft>
              <a:buClr>
                <a:srgbClr val="000000"/>
              </a:buClr>
              <a:buSzPts val="4000"/>
              <a:buFont typeface="Arial"/>
              <a:buChar char="•"/>
            </a:pPr>
            <a:r>
              <a:rPr lang="en-US">
                <a:solidFill>
                  <a:srgbClr val="000000"/>
                </a:solidFill>
              </a:rPr>
              <a:t>Qualquer um pode utilizar o Manual Esfera ou o Aplicativo da </a:t>
            </a:r>
            <a:r>
              <a:rPr i="1" lang="en-US">
                <a:solidFill>
                  <a:srgbClr val="000000"/>
                </a:solidFill>
              </a:rPr>
              <a:t>Humanitarian Standards Partnership</a:t>
            </a:r>
            <a:r>
              <a:rPr lang="en-US">
                <a:solidFill>
                  <a:srgbClr val="000000"/>
                </a:solidFill>
              </a:rPr>
              <a:t> (Parceria das Normas Humanitárias),  e aderir para partilhar lições aprendidas através da rede Esfera, do seu site e das organizações locais.</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Todos são encorajados a unirem-se a outros companheiros profissionais Esfera, numa comunidade global dinâmica, comprometida em melhorar a qualidade e a prestação de contas em todo o setor.</a:t>
            </a:r>
            <a:endParaRPr/>
          </a:p>
        </p:txBody>
      </p:sp>
      <p:pic>
        <p:nvPicPr>
          <p:cNvPr id="273" name="Google Shape;273;p20"/>
          <p:cNvPicPr preferRelativeResize="0"/>
          <p:nvPr/>
        </p:nvPicPr>
        <p:blipFill rotWithShape="1">
          <a:blip r:embed="rId3">
            <a:alphaModFix/>
          </a:blip>
          <a:srcRect b="50525" l="20235" r="61002" t="14702"/>
          <a:stretch/>
        </p:blipFill>
        <p:spPr>
          <a:xfrm>
            <a:off x="11229974" y="2229633"/>
            <a:ext cx="5572125" cy="5551024"/>
          </a:xfrm>
          <a:prstGeom prst="rect">
            <a:avLst/>
          </a:prstGeom>
          <a:noFill/>
          <a:ln>
            <a:noFill/>
          </a:ln>
        </p:spPr>
      </p:pic>
      <p:sp>
        <p:nvSpPr>
          <p:cNvPr id="274" name="Google Shape;274;p20"/>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21"/>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Pontos focais Esfera</a:t>
            </a:r>
            <a:endParaRPr/>
          </a:p>
        </p:txBody>
      </p:sp>
      <p:pic>
        <p:nvPicPr>
          <p:cNvPr id="280" name="Google Shape;280;p21"/>
          <p:cNvPicPr preferRelativeResize="0"/>
          <p:nvPr/>
        </p:nvPicPr>
        <p:blipFill rotWithShape="1">
          <a:blip r:embed="rId3">
            <a:alphaModFix/>
          </a:blip>
          <a:srcRect b="8955" l="4756" r="6100" t="23579"/>
          <a:stretch/>
        </p:blipFill>
        <p:spPr>
          <a:xfrm>
            <a:off x="0" y="1381001"/>
            <a:ext cx="17340263" cy="6988886"/>
          </a:xfrm>
          <a:prstGeom prst="rect">
            <a:avLst/>
          </a:prstGeom>
          <a:noFill/>
          <a:ln>
            <a:noFill/>
          </a:ln>
        </p:spPr>
      </p:pic>
      <p:sp>
        <p:nvSpPr>
          <p:cNvPr id="281" name="Google Shape;281;p21"/>
          <p:cNvSpPr/>
          <p:nvPr/>
        </p:nvSpPr>
        <p:spPr>
          <a:xfrm>
            <a:off x="3794760" y="3865596"/>
            <a:ext cx="1036320" cy="1009848"/>
          </a:xfrm>
          <a:prstGeom prst="ellipse">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4000"/>
              <a:buFont typeface="Open Sans"/>
              <a:buNone/>
            </a:pPr>
            <a:r>
              <a:rPr b="1" i="0" lang="en-US" sz="4000" u="none" cap="none" strike="noStrike">
                <a:solidFill>
                  <a:srgbClr val="FFFFFF"/>
                </a:solidFill>
                <a:latin typeface="Open Sans"/>
                <a:ea typeface="Open Sans"/>
                <a:cs typeface="Open Sans"/>
                <a:sym typeface="Open Sans"/>
              </a:rPr>
              <a:t>13</a:t>
            </a:r>
            <a:endParaRPr/>
          </a:p>
        </p:txBody>
      </p:sp>
      <p:sp>
        <p:nvSpPr>
          <p:cNvPr id="282" name="Google Shape;282;p21"/>
          <p:cNvSpPr/>
          <p:nvPr/>
        </p:nvSpPr>
        <p:spPr>
          <a:xfrm>
            <a:off x="8519160" y="1671036"/>
            <a:ext cx="1036320" cy="1009848"/>
          </a:xfrm>
          <a:prstGeom prst="ellipse">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4000"/>
              <a:buFont typeface="Open Sans"/>
              <a:buNone/>
            </a:pPr>
            <a:r>
              <a:rPr b="1" i="0" lang="en-US" sz="4000" u="none" cap="none" strike="noStrike">
                <a:solidFill>
                  <a:srgbClr val="FFFFFF"/>
                </a:solidFill>
                <a:latin typeface="Open Sans"/>
                <a:ea typeface="Open Sans"/>
                <a:cs typeface="Open Sans"/>
                <a:sym typeface="Open Sans"/>
              </a:rPr>
              <a:t>6</a:t>
            </a:r>
            <a:endParaRPr b="1" i="0" sz="4000" u="none" cap="none" strike="noStrike">
              <a:solidFill>
                <a:srgbClr val="FFFFFF"/>
              </a:solidFill>
              <a:latin typeface="Open Sans"/>
              <a:ea typeface="Open Sans"/>
              <a:cs typeface="Open Sans"/>
              <a:sym typeface="Open Sans"/>
            </a:endParaRPr>
          </a:p>
        </p:txBody>
      </p:sp>
      <p:sp>
        <p:nvSpPr>
          <p:cNvPr id="283" name="Google Shape;283;p21"/>
          <p:cNvSpPr/>
          <p:nvPr/>
        </p:nvSpPr>
        <p:spPr>
          <a:xfrm>
            <a:off x="9188291" y="3360672"/>
            <a:ext cx="1036320" cy="1009848"/>
          </a:xfrm>
          <a:prstGeom prst="ellipse">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4000"/>
              <a:buFont typeface="Open Sans"/>
              <a:buNone/>
            </a:pPr>
            <a:r>
              <a:rPr b="1" i="0" lang="en-US" sz="4000" u="none" cap="none" strike="noStrike">
                <a:solidFill>
                  <a:srgbClr val="FFFFFF"/>
                </a:solidFill>
                <a:latin typeface="Open Sans"/>
                <a:ea typeface="Open Sans"/>
                <a:cs typeface="Open Sans"/>
                <a:sym typeface="Open Sans"/>
              </a:rPr>
              <a:t>7</a:t>
            </a:r>
            <a:endParaRPr b="1" i="0" sz="4000" u="none" cap="none" strike="noStrike">
              <a:solidFill>
                <a:srgbClr val="FFFFFF"/>
              </a:solidFill>
              <a:latin typeface="Open Sans"/>
              <a:ea typeface="Open Sans"/>
              <a:cs typeface="Open Sans"/>
              <a:sym typeface="Open Sans"/>
            </a:endParaRPr>
          </a:p>
        </p:txBody>
      </p:sp>
      <p:sp>
        <p:nvSpPr>
          <p:cNvPr id="284" name="Google Shape;284;p21"/>
          <p:cNvSpPr/>
          <p:nvPr/>
        </p:nvSpPr>
        <p:spPr>
          <a:xfrm>
            <a:off x="8670131" y="5160996"/>
            <a:ext cx="1036320" cy="1009848"/>
          </a:xfrm>
          <a:prstGeom prst="ellipse">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4000"/>
              <a:buFont typeface="Open Sans"/>
              <a:buNone/>
            </a:pPr>
            <a:r>
              <a:rPr b="1" i="0" lang="en-US" sz="4000" u="none" cap="none" strike="noStrike">
                <a:solidFill>
                  <a:srgbClr val="FFFFFF"/>
                </a:solidFill>
                <a:latin typeface="Open Sans"/>
                <a:ea typeface="Open Sans"/>
                <a:cs typeface="Open Sans"/>
                <a:sym typeface="Open Sans"/>
              </a:rPr>
              <a:t>7</a:t>
            </a:r>
            <a:endParaRPr b="1" i="0" sz="4000" u="none" cap="none" strike="noStrike">
              <a:solidFill>
                <a:srgbClr val="FFFFFF"/>
              </a:solidFill>
              <a:latin typeface="Open Sans"/>
              <a:ea typeface="Open Sans"/>
              <a:cs typeface="Open Sans"/>
              <a:sym typeface="Open Sans"/>
            </a:endParaRPr>
          </a:p>
        </p:txBody>
      </p:sp>
      <p:sp>
        <p:nvSpPr>
          <p:cNvPr id="285" name="Google Shape;285;p21"/>
          <p:cNvSpPr/>
          <p:nvPr/>
        </p:nvSpPr>
        <p:spPr>
          <a:xfrm>
            <a:off x="12289631" y="2680884"/>
            <a:ext cx="1036320" cy="1009848"/>
          </a:xfrm>
          <a:prstGeom prst="ellipse">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4000"/>
              <a:buFont typeface="Open Sans"/>
              <a:buNone/>
            </a:pPr>
            <a:r>
              <a:rPr b="1" i="0" lang="en-US" sz="4000" u="none" cap="none" strike="noStrike">
                <a:solidFill>
                  <a:srgbClr val="FFFFFF"/>
                </a:solidFill>
                <a:latin typeface="Open Sans"/>
                <a:ea typeface="Open Sans"/>
                <a:cs typeface="Open Sans"/>
                <a:sym typeface="Open Sans"/>
              </a:rPr>
              <a:t>22</a:t>
            </a:r>
            <a:endParaRPr b="1" i="0" sz="4000" u="none" cap="none" strike="noStrike">
              <a:solidFill>
                <a:srgbClr val="FFFFFF"/>
              </a:solidFill>
              <a:latin typeface="Open Sans"/>
              <a:ea typeface="Open Sans"/>
              <a:cs typeface="Open Sans"/>
              <a:sym typeface="Open Sans"/>
            </a:endParaRPr>
          </a:p>
        </p:txBody>
      </p:sp>
      <p:sp>
        <p:nvSpPr>
          <p:cNvPr id="286" name="Google Shape;286;p21"/>
          <p:cNvSpPr/>
          <p:nvPr/>
        </p:nvSpPr>
        <p:spPr>
          <a:xfrm>
            <a:off x="14203680" y="6380196"/>
            <a:ext cx="1036320" cy="1009848"/>
          </a:xfrm>
          <a:prstGeom prst="ellipse">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4000"/>
              <a:buFont typeface="Open Sans"/>
              <a:buNone/>
            </a:pPr>
            <a:r>
              <a:rPr b="1" i="0" lang="en-US" sz="4000" u="none" cap="none" strike="noStrike">
                <a:solidFill>
                  <a:srgbClr val="FFFFFF"/>
                </a:solidFill>
                <a:latin typeface="Open Sans"/>
                <a:ea typeface="Open Sans"/>
                <a:cs typeface="Open Sans"/>
                <a:sym typeface="Open Sans"/>
              </a:rPr>
              <a:t>1</a:t>
            </a:r>
            <a:endParaRPr/>
          </a:p>
        </p:txBody>
      </p:sp>
      <p:sp>
        <p:nvSpPr>
          <p:cNvPr id="287" name="Google Shape;287;p21"/>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22"/>
          <p:cNvSpPr txBox="1"/>
          <p:nvPr>
            <p:ph idx="1" type="body"/>
          </p:nvPr>
        </p:nvSpPr>
        <p:spPr>
          <a:xfrm flipH="1">
            <a:off x="392750" y="2184475"/>
            <a:ext cx="7524300" cy="6357000"/>
          </a:xfrm>
          <a:prstGeom prst="rect">
            <a:avLst/>
          </a:prstGeom>
          <a:noFill/>
          <a:ln>
            <a:noFill/>
          </a:ln>
        </p:spPr>
        <p:txBody>
          <a:bodyPr anchorCtr="0" anchor="ctr" bIns="45700" lIns="91425" spcFirstLastPara="1" rIns="91425" wrap="square" tIns="0">
            <a:spAutoFit/>
          </a:bodyPr>
          <a:lstStyle/>
          <a:p>
            <a:pPr indent="-552450" lvl="0" marL="571500" marR="0" rtl="0" algn="l">
              <a:lnSpc>
                <a:spcPct val="100000"/>
              </a:lnSpc>
              <a:spcBef>
                <a:spcPts val="0"/>
              </a:spcBef>
              <a:spcAft>
                <a:spcPts val="0"/>
              </a:spcAft>
              <a:buClr>
                <a:srgbClr val="000000"/>
              </a:buClr>
              <a:buSzPts val="3700"/>
              <a:buFont typeface="Arial"/>
              <a:buChar char="•"/>
            </a:pPr>
            <a:r>
              <a:rPr lang="en-US" sz="3700">
                <a:solidFill>
                  <a:srgbClr val="000000"/>
                </a:solidFill>
              </a:rPr>
              <a:t>Existem</a:t>
            </a:r>
            <a:r>
              <a:rPr b="0" i="0" lang="en-US" sz="3700" u="none" cap="none" strike="noStrike">
                <a:solidFill>
                  <a:srgbClr val="000000"/>
                </a:solidFill>
                <a:latin typeface="Open Sans"/>
                <a:ea typeface="Open Sans"/>
                <a:cs typeface="Open Sans"/>
                <a:sym typeface="Open Sans"/>
              </a:rPr>
              <a:t> mais de 100 Formadores Esfera </a:t>
            </a:r>
            <a:r>
              <a:rPr lang="en-US" sz="3700">
                <a:solidFill>
                  <a:srgbClr val="000000"/>
                </a:solidFill>
              </a:rPr>
              <a:t>no</a:t>
            </a:r>
            <a:r>
              <a:rPr b="0" i="0" lang="en-US" sz="3700" u="none" cap="none" strike="noStrike">
                <a:solidFill>
                  <a:srgbClr val="000000"/>
                </a:solidFill>
                <a:latin typeface="Open Sans"/>
                <a:ea typeface="Open Sans"/>
                <a:cs typeface="Open Sans"/>
                <a:sym typeface="Open Sans"/>
              </a:rPr>
              <a:t> mundo.</a:t>
            </a:r>
            <a:endParaRPr sz="3700"/>
          </a:p>
          <a:p>
            <a:pPr indent="-317500" lvl="0" marL="571500" marR="0" rtl="0" algn="l">
              <a:lnSpc>
                <a:spcPct val="100000"/>
              </a:lnSpc>
              <a:spcBef>
                <a:spcPts val="0"/>
              </a:spcBef>
              <a:spcAft>
                <a:spcPts val="0"/>
              </a:spcAft>
              <a:buClr>
                <a:schemeClr val="lt1"/>
              </a:buClr>
              <a:buSzPts val="4000"/>
              <a:buFont typeface="Arial"/>
              <a:buNone/>
            </a:pPr>
            <a:r>
              <a:t/>
            </a:r>
            <a:endParaRPr b="0" i="0" sz="3700" u="none" cap="none" strike="noStrike">
              <a:solidFill>
                <a:srgbClr val="000000"/>
              </a:solidFill>
              <a:latin typeface="Open Sans"/>
              <a:ea typeface="Open Sans"/>
              <a:cs typeface="Open Sans"/>
              <a:sym typeface="Open Sans"/>
            </a:endParaRPr>
          </a:p>
          <a:p>
            <a:pPr indent="-552450" lvl="0" marL="57150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Open Sans"/>
                <a:ea typeface="Open Sans"/>
                <a:cs typeface="Open Sans"/>
                <a:sym typeface="Open Sans"/>
              </a:rPr>
              <a:t>A base de dados dos formadores pode ser filtrada por país, língua e/ou especialização, de modo a que os organizadores dos eventos po</a:t>
            </a:r>
            <a:r>
              <a:rPr lang="en-US" sz="3700">
                <a:solidFill>
                  <a:srgbClr val="000000"/>
                </a:solidFill>
              </a:rPr>
              <a:t>ssam</a:t>
            </a:r>
            <a:r>
              <a:rPr b="0" i="0" lang="en-US" sz="3700" u="none" cap="none" strike="noStrike">
                <a:solidFill>
                  <a:srgbClr val="000000"/>
                </a:solidFill>
                <a:latin typeface="Open Sans"/>
                <a:ea typeface="Open Sans"/>
                <a:cs typeface="Open Sans"/>
                <a:sym typeface="Open Sans"/>
              </a:rPr>
              <a:t> identificar potenciais facilitadores.</a:t>
            </a:r>
            <a:endParaRPr sz="3700"/>
          </a:p>
          <a:p>
            <a:pPr indent="-317500" lvl="0" marL="571500" marR="0" rtl="0" algn="l">
              <a:lnSpc>
                <a:spcPct val="100000"/>
              </a:lnSpc>
              <a:spcBef>
                <a:spcPts val="0"/>
              </a:spcBef>
              <a:spcAft>
                <a:spcPts val="0"/>
              </a:spcAft>
              <a:buClr>
                <a:schemeClr val="lt1"/>
              </a:buClr>
              <a:buSzPts val="4000"/>
              <a:buFont typeface="Arial"/>
              <a:buNone/>
            </a:pPr>
            <a:r>
              <a:t/>
            </a:r>
            <a:endParaRPr b="0" i="0" sz="4000" u="none" cap="none" strike="noStrike">
              <a:solidFill>
                <a:srgbClr val="000000"/>
              </a:solidFill>
              <a:latin typeface="Arial"/>
              <a:ea typeface="Arial"/>
              <a:cs typeface="Arial"/>
              <a:sym typeface="Arial"/>
            </a:endParaRPr>
          </a:p>
        </p:txBody>
      </p:sp>
      <p:sp>
        <p:nvSpPr>
          <p:cNvPr id="293" name="Google Shape;293;p22"/>
          <p:cNvSpPr txBox="1"/>
          <p:nvPr>
            <p:ph type="title"/>
          </p:nvPr>
        </p:nvSpPr>
        <p:spPr>
          <a:xfrm>
            <a:off x="392704" y="70423"/>
            <a:ext cx="16336660" cy="11303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Os Formadores Esfera www.spherestandards.org/training/tr-info</a:t>
            </a:r>
            <a:endParaRPr/>
          </a:p>
        </p:txBody>
      </p:sp>
      <p:pic>
        <p:nvPicPr>
          <p:cNvPr id="294" name="Google Shape;294;p22"/>
          <p:cNvPicPr preferRelativeResize="0"/>
          <p:nvPr/>
        </p:nvPicPr>
        <p:blipFill rotWithShape="1">
          <a:blip r:embed="rId3">
            <a:alphaModFix/>
          </a:blip>
          <a:srcRect b="0" l="0" r="8066" t="0"/>
          <a:stretch/>
        </p:blipFill>
        <p:spPr>
          <a:xfrm>
            <a:off x="7807391" y="2240808"/>
            <a:ext cx="9532871" cy="6958674"/>
          </a:xfrm>
          <a:prstGeom prst="rect">
            <a:avLst/>
          </a:prstGeom>
          <a:noFill/>
          <a:ln>
            <a:noFill/>
          </a:ln>
        </p:spPr>
      </p:pic>
      <p:sp>
        <p:nvSpPr>
          <p:cNvPr id="295" name="Google Shape;295;p22"/>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23"/>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Membros Esfera</a:t>
            </a:r>
            <a:endParaRPr/>
          </a:p>
        </p:txBody>
      </p:sp>
      <p:pic>
        <p:nvPicPr>
          <p:cNvPr id="301" name="Google Shape;301;p23"/>
          <p:cNvPicPr preferRelativeResize="0"/>
          <p:nvPr/>
        </p:nvPicPr>
        <p:blipFill rotWithShape="1">
          <a:blip r:embed="rId3">
            <a:alphaModFix/>
          </a:blip>
          <a:srcRect b="6018" l="4404" r="5101" t="26405"/>
          <a:stretch/>
        </p:blipFill>
        <p:spPr>
          <a:xfrm>
            <a:off x="0" y="1332144"/>
            <a:ext cx="17340263" cy="7086600"/>
          </a:xfrm>
          <a:prstGeom prst="rect">
            <a:avLst/>
          </a:prstGeom>
          <a:noFill/>
          <a:ln>
            <a:noFill/>
          </a:ln>
        </p:spPr>
      </p:pic>
      <p:sp>
        <p:nvSpPr>
          <p:cNvPr id="302" name="Google Shape;302;p23"/>
          <p:cNvSpPr/>
          <p:nvPr/>
        </p:nvSpPr>
        <p:spPr>
          <a:xfrm>
            <a:off x="3794760" y="3865596"/>
            <a:ext cx="1036320" cy="1009848"/>
          </a:xfrm>
          <a:prstGeom prst="ellipse">
            <a:avLst/>
          </a:prstGeom>
          <a:solidFill>
            <a:schemeClr val="dk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B297"/>
              </a:buClr>
              <a:buSzPts val="4000"/>
              <a:buFont typeface="Open Sans"/>
              <a:buNone/>
            </a:pPr>
            <a:r>
              <a:rPr b="1" i="0" lang="en-US" sz="4000" u="none" cap="none" strike="noStrike">
                <a:solidFill>
                  <a:srgbClr val="00B297"/>
                </a:solidFill>
                <a:latin typeface="Open Sans"/>
                <a:ea typeface="Open Sans"/>
                <a:cs typeface="Open Sans"/>
                <a:sym typeface="Open Sans"/>
              </a:rPr>
              <a:t>7</a:t>
            </a:r>
            <a:endParaRPr/>
          </a:p>
        </p:txBody>
      </p:sp>
      <p:sp>
        <p:nvSpPr>
          <p:cNvPr id="303" name="Google Shape;303;p23"/>
          <p:cNvSpPr/>
          <p:nvPr/>
        </p:nvSpPr>
        <p:spPr>
          <a:xfrm>
            <a:off x="8480843" y="1601100"/>
            <a:ext cx="1036320" cy="1009848"/>
          </a:xfrm>
          <a:prstGeom prst="ellipse">
            <a:avLst/>
          </a:prstGeom>
          <a:solidFill>
            <a:schemeClr val="dk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B297"/>
              </a:buClr>
              <a:buSzPts val="4000"/>
              <a:buFont typeface="Open Sans"/>
              <a:buNone/>
            </a:pPr>
            <a:r>
              <a:rPr b="1" i="0" lang="en-US" sz="4000" u="none" cap="none" strike="noStrike">
                <a:solidFill>
                  <a:srgbClr val="00B297"/>
                </a:solidFill>
                <a:latin typeface="Open Sans"/>
                <a:ea typeface="Open Sans"/>
                <a:cs typeface="Open Sans"/>
                <a:sym typeface="Open Sans"/>
              </a:rPr>
              <a:t>14</a:t>
            </a:r>
            <a:endParaRPr/>
          </a:p>
        </p:txBody>
      </p:sp>
      <p:sp>
        <p:nvSpPr>
          <p:cNvPr id="304" name="Google Shape;304;p23"/>
          <p:cNvSpPr/>
          <p:nvPr/>
        </p:nvSpPr>
        <p:spPr>
          <a:xfrm>
            <a:off x="9342120" y="3360672"/>
            <a:ext cx="1036320" cy="1009848"/>
          </a:xfrm>
          <a:prstGeom prst="ellipse">
            <a:avLst/>
          </a:prstGeom>
          <a:solidFill>
            <a:schemeClr val="dk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B297"/>
              </a:buClr>
              <a:buSzPts val="4000"/>
              <a:buFont typeface="Open Sans"/>
              <a:buNone/>
            </a:pPr>
            <a:r>
              <a:rPr b="1" i="0" lang="en-US" sz="4000" u="none" cap="none" strike="noStrike">
                <a:solidFill>
                  <a:srgbClr val="00B297"/>
                </a:solidFill>
                <a:latin typeface="Open Sans"/>
                <a:ea typeface="Open Sans"/>
                <a:cs typeface="Open Sans"/>
                <a:sym typeface="Open Sans"/>
              </a:rPr>
              <a:t>3</a:t>
            </a:r>
            <a:endParaRPr/>
          </a:p>
        </p:txBody>
      </p:sp>
      <p:sp>
        <p:nvSpPr>
          <p:cNvPr id="305" name="Google Shape;305;p23"/>
          <p:cNvSpPr/>
          <p:nvPr/>
        </p:nvSpPr>
        <p:spPr>
          <a:xfrm>
            <a:off x="8670131" y="5120244"/>
            <a:ext cx="1036320" cy="1009848"/>
          </a:xfrm>
          <a:prstGeom prst="ellipse">
            <a:avLst/>
          </a:prstGeom>
          <a:solidFill>
            <a:schemeClr val="dk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B297"/>
              </a:buClr>
              <a:buSzPts val="4000"/>
              <a:buFont typeface="Open Sans"/>
              <a:buNone/>
            </a:pPr>
            <a:r>
              <a:rPr b="1" i="0" lang="en-US" sz="4000" u="none" cap="none" strike="noStrike">
                <a:solidFill>
                  <a:srgbClr val="00B297"/>
                </a:solidFill>
                <a:latin typeface="Open Sans"/>
                <a:ea typeface="Open Sans"/>
                <a:cs typeface="Open Sans"/>
                <a:sym typeface="Open Sans"/>
              </a:rPr>
              <a:t>3</a:t>
            </a:r>
            <a:endParaRPr/>
          </a:p>
        </p:txBody>
      </p:sp>
      <p:sp>
        <p:nvSpPr>
          <p:cNvPr id="306" name="Google Shape;306;p23"/>
          <p:cNvSpPr/>
          <p:nvPr/>
        </p:nvSpPr>
        <p:spPr>
          <a:xfrm>
            <a:off x="11999994" y="2610948"/>
            <a:ext cx="1036320" cy="1009848"/>
          </a:xfrm>
          <a:prstGeom prst="ellipse">
            <a:avLst/>
          </a:prstGeom>
          <a:solidFill>
            <a:schemeClr val="dk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B297"/>
              </a:buClr>
              <a:buSzPts val="4000"/>
              <a:buFont typeface="Open Sans"/>
              <a:buNone/>
            </a:pPr>
            <a:r>
              <a:rPr b="1" i="0" lang="en-US" sz="4000" u="none" cap="none" strike="noStrike">
                <a:solidFill>
                  <a:srgbClr val="00B297"/>
                </a:solidFill>
                <a:latin typeface="Open Sans"/>
                <a:ea typeface="Open Sans"/>
                <a:cs typeface="Open Sans"/>
                <a:sym typeface="Open Sans"/>
              </a:rPr>
              <a:t>7</a:t>
            </a:r>
            <a:endParaRPr/>
          </a:p>
        </p:txBody>
      </p:sp>
      <p:sp>
        <p:nvSpPr>
          <p:cNvPr id="307" name="Google Shape;307;p23"/>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24"/>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Contactos da Esfera</a:t>
            </a:r>
            <a:endParaRPr/>
          </a:p>
        </p:txBody>
      </p:sp>
      <p:sp>
        <p:nvSpPr>
          <p:cNvPr id="313" name="Google Shape;313;p24"/>
          <p:cNvSpPr txBox="1"/>
          <p:nvPr>
            <p:ph idx="1" type="body"/>
          </p:nvPr>
        </p:nvSpPr>
        <p:spPr>
          <a:xfrm>
            <a:off x="599479" y="1324610"/>
            <a:ext cx="16021086" cy="7104380"/>
          </a:xfrm>
          <a:prstGeom prst="rect">
            <a:avLst/>
          </a:prstGeom>
          <a:noFill/>
          <a:ln>
            <a:noFill/>
          </a:ln>
        </p:spPr>
        <p:txBody>
          <a:bodyPr anchorCtr="0" anchor="t" bIns="50800" lIns="50800" spcFirstLastPara="1" rIns="50800" wrap="square" tIns="50800">
            <a:normAutofit fontScale="85000" lnSpcReduction="20000"/>
          </a:bodyPr>
          <a:lstStyle/>
          <a:p>
            <a:pPr indent="-1497013" lvl="0" marL="1543050" rtl="0" algn="l">
              <a:lnSpc>
                <a:spcPct val="100000"/>
              </a:lnSpc>
              <a:spcBef>
                <a:spcPts val="0"/>
              </a:spcBef>
              <a:spcAft>
                <a:spcPts val="0"/>
              </a:spcAft>
              <a:buClr>
                <a:srgbClr val="000000"/>
              </a:buClr>
              <a:buSzPct val="75000"/>
              <a:buFont typeface="Open Sans"/>
              <a:buNone/>
            </a:pPr>
            <a:r>
              <a:rPr b="1" lang="en-US">
                <a:solidFill>
                  <a:srgbClr val="000000"/>
                </a:solidFill>
              </a:rPr>
              <a:t>Moradas</a:t>
            </a:r>
            <a:r>
              <a:rPr b="1" lang="en-US">
                <a:solidFill>
                  <a:srgbClr val="000000"/>
                </a:solidFill>
              </a:rPr>
              <a:t>:    </a:t>
            </a:r>
            <a:r>
              <a:rPr lang="en-US">
                <a:solidFill>
                  <a:srgbClr val="000000"/>
                </a:solidFill>
              </a:rPr>
              <a:t>Sphere Association c/o NRC</a:t>
            </a:r>
            <a:br>
              <a:rPr lang="en-US">
                <a:solidFill>
                  <a:srgbClr val="000000"/>
                </a:solidFill>
              </a:rPr>
            </a:br>
            <a:r>
              <a:rPr lang="en-US">
                <a:solidFill>
                  <a:srgbClr val="000000"/>
                </a:solidFill>
              </a:rPr>
              <a:t>        Rue de Varembé 3</a:t>
            </a:r>
            <a:br>
              <a:rPr lang="en-US">
                <a:solidFill>
                  <a:srgbClr val="000000"/>
                </a:solidFill>
              </a:rPr>
            </a:br>
            <a:r>
              <a:rPr lang="en-US">
                <a:solidFill>
                  <a:srgbClr val="000000"/>
                </a:solidFill>
              </a:rPr>
              <a:t>        1202 Geneva,</a:t>
            </a:r>
            <a:br>
              <a:rPr lang="en-US">
                <a:solidFill>
                  <a:srgbClr val="000000"/>
                </a:solidFill>
              </a:rPr>
            </a:br>
            <a:r>
              <a:rPr lang="en-US">
                <a:solidFill>
                  <a:srgbClr val="000000"/>
                </a:solidFill>
              </a:rPr>
              <a:t>        Switzerland</a:t>
            </a:r>
            <a:endParaRPr/>
          </a:p>
          <a:p>
            <a:pPr indent="0" lvl="0" marL="0" rtl="0" algn="l">
              <a:lnSpc>
                <a:spcPct val="100000"/>
              </a:lnSpc>
              <a:spcBef>
                <a:spcPts val="2667"/>
              </a:spcBef>
              <a:spcAft>
                <a:spcPts val="0"/>
              </a:spcAft>
              <a:buClr>
                <a:srgbClr val="000000"/>
              </a:buClr>
              <a:buSzPct val="75000"/>
              <a:buFont typeface="Open Sans"/>
              <a:buNone/>
            </a:pPr>
            <a:r>
              <a:rPr b="1" lang="en-US">
                <a:solidFill>
                  <a:srgbClr val="000000"/>
                </a:solidFill>
              </a:rPr>
              <a:t>Telefone</a:t>
            </a:r>
            <a:r>
              <a:rPr b="1" lang="en-US">
                <a:solidFill>
                  <a:srgbClr val="000000"/>
                </a:solidFill>
              </a:rPr>
              <a:t>:    </a:t>
            </a:r>
            <a:r>
              <a:rPr lang="en-US">
                <a:solidFill>
                  <a:srgbClr val="000000"/>
                </a:solidFill>
              </a:rPr>
              <a:t>+41 22 522 3679</a:t>
            </a:r>
            <a:endParaRPr/>
          </a:p>
          <a:p>
            <a:pPr indent="0" lvl="0" marL="0" rtl="0" algn="l">
              <a:lnSpc>
                <a:spcPct val="100000"/>
              </a:lnSpc>
              <a:spcBef>
                <a:spcPts val="2667"/>
              </a:spcBef>
              <a:spcAft>
                <a:spcPts val="0"/>
              </a:spcAft>
              <a:buClr>
                <a:srgbClr val="000000"/>
              </a:buClr>
              <a:buSzPct val="75000"/>
              <a:buFont typeface="Open Sans"/>
              <a:buNone/>
            </a:pPr>
            <a:r>
              <a:rPr b="1" lang="en-US">
                <a:solidFill>
                  <a:srgbClr val="000000"/>
                </a:solidFill>
              </a:rPr>
              <a:t>Email para:</a:t>
            </a:r>
            <a:endParaRPr>
              <a:solidFill>
                <a:srgbClr val="000000"/>
              </a:solidFill>
            </a:endParaRPr>
          </a:p>
          <a:p>
            <a:pPr indent="-296348" lvl="0" marL="296348" rtl="0" algn="l">
              <a:lnSpc>
                <a:spcPct val="100000"/>
              </a:lnSpc>
              <a:spcBef>
                <a:spcPts val="2667"/>
              </a:spcBef>
              <a:spcAft>
                <a:spcPts val="0"/>
              </a:spcAft>
              <a:buClr>
                <a:srgbClr val="000000"/>
              </a:buClr>
              <a:buSzPct val="75000"/>
              <a:buFont typeface="Open Sans"/>
              <a:buChar char="•"/>
            </a:pPr>
            <a:r>
              <a:rPr lang="en-US">
                <a:solidFill>
                  <a:srgbClr val="000000"/>
                </a:solidFill>
              </a:rPr>
              <a:t>Perguntas gerais: </a:t>
            </a:r>
            <a:r>
              <a:rPr b="1" lang="en-US" u="sng">
                <a:solidFill>
                  <a:schemeClr val="accent1"/>
                </a:solidFill>
                <a:hlinkClick r:id="rId3">
                  <a:extLst>
                    <a:ext uri="{A12FA001-AC4F-418D-AE19-62706E023703}">
                      <ahyp:hlinkClr val="tx"/>
                    </a:ext>
                  </a:extLst>
                </a:hlinkClick>
              </a:rPr>
              <a:t>info@spherestandards.org</a:t>
            </a:r>
            <a:endParaRPr>
              <a:solidFill>
                <a:schemeClr val="accent1"/>
              </a:solidFill>
            </a:endParaRPr>
          </a:p>
          <a:p>
            <a:pPr indent="-296348" lvl="0" marL="296348" rtl="0" algn="l">
              <a:lnSpc>
                <a:spcPct val="100000"/>
              </a:lnSpc>
              <a:spcBef>
                <a:spcPts val="2667"/>
              </a:spcBef>
              <a:spcAft>
                <a:spcPts val="0"/>
              </a:spcAft>
              <a:buClr>
                <a:srgbClr val="000000"/>
              </a:buClr>
              <a:buSzPct val="75000"/>
              <a:buFont typeface="Open Sans"/>
              <a:buChar char="•"/>
            </a:pPr>
            <a:r>
              <a:rPr lang="en-US">
                <a:solidFill>
                  <a:srgbClr val="000000"/>
                </a:solidFill>
              </a:rPr>
              <a:t>Perguntas dos membros: </a:t>
            </a:r>
            <a:r>
              <a:rPr b="1" lang="en-US" u="sng">
                <a:solidFill>
                  <a:schemeClr val="accent1"/>
                </a:solidFill>
                <a:hlinkClick r:id="rId4">
                  <a:extLst>
                    <a:ext uri="{A12FA001-AC4F-418D-AE19-62706E023703}">
                      <ahyp:hlinkClr val="tx"/>
                    </a:ext>
                  </a:extLst>
                </a:hlinkClick>
              </a:rPr>
              <a:t>membership@spherestandards.org</a:t>
            </a:r>
            <a:endParaRPr>
              <a:solidFill>
                <a:schemeClr val="accent1"/>
              </a:solidFill>
            </a:endParaRPr>
          </a:p>
          <a:p>
            <a:pPr indent="-296348" lvl="0" marL="296348" rtl="0" algn="l">
              <a:lnSpc>
                <a:spcPct val="100000"/>
              </a:lnSpc>
              <a:spcBef>
                <a:spcPts val="2667"/>
              </a:spcBef>
              <a:spcAft>
                <a:spcPts val="0"/>
              </a:spcAft>
              <a:buClr>
                <a:srgbClr val="000000"/>
              </a:buClr>
              <a:buSzPct val="75000"/>
              <a:buFont typeface="Open Sans"/>
              <a:buChar char="•"/>
            </a:pPr>
            <a:r>
              <a:rPr lang="en-US">
                <a:solidFill>
                  <a:srgbClr val="000000"/>
                </a:solidFill>
              </a:rPr>
              <a:t>Perguntas dos </a:t>
            </a:r>
            <a:r>
              <a:rPr i="1" lang="en-US">
                <a:solidFill>
                  <a:srgbClr val="000000"/>
                </a:solidFill>
              </a:rPr>
              <a:t>media</a:t>
            </a:r>
            <a:r>
              <a:rPr lang="en-US">
                <a:solidFill>
                  <a:srgbClr val="000000"/>
                </a:solidFill>
              </a:rPr>
              <a:t>: </a:t>
            </a:r>
            <a:r>
              <a:rPr b="1" lang="en-US" u="sng">
                <a:solidFill>
                  <a:schemeClr val="accent1"/>
                </a:solidFill>
                <a:hlinkClick r:id="rId5">
                  <a:extLst>
                    <a:ext uri="{A12FA001-AC4F-418D-AE19-62706E023703}">
                      <ahyp:hlinkClr val="tx"/>
                    </a:ext>
                  </a:extLst>
                </a:hlinkClick>
              </a:rPr>
              <a:t>communications@spherestandards.org</a:t>
            </a:r>
            <a:endParaRPr>
              <a:solidFill>
                <a:schemeClr val="accent1"/>
              </a:solidFill>
            </a:endParaRPr>
          </a:p>
          <a:p>
            <a:pPr indent="-296348" lvl="0" marL="296348" rtl="0" algn="l">
              <a:lnSpc>
                <a:spcPct val="100000"/>
              </a:lnSpc>
              <a:spcBef>
                <a:spcPts val="2667"/>
              </a:spcBef>
              <a:spcAft>
                <a:spcPts val="0"/>
              </a:spcAft>
              <a:buClr>
                <a:srgbClr val="000000"/>
              </a:buClr>
              <a:buSzPct val="75000"/>
              <a:buFont typeface="Open Sans"/>
              <a:buChar char="•"/>
            </a:pPr>
            <a:r>
              <a:rPr lang="en-US">
                <a:solidFill>
                  <a:srgbClr val="000000"/>
                </a:solidFill>
              </a:rPr>
              <a:t>Perguntas de aprendizagem e formação: </a:t>
            </a:r>
            <a:r>
              <a:rPr b="1" lang="en-US" u="sng">
                <a:solidFill>
                  <a:schemeClr val="accent1"/>
                </a:solidFill>
                <a:hlinkClick r:id="rId6">
                  <a:extLst>
                    <a:ext uri="{A12FA001-AC4F-418D-AE19-62706E023703}">
                      <ahyp:hlinkClr val="tx"/>
                    </a:ext>
                  </a:extLst>
                </a:hlinkClick>
              </a:rPr>
              <a:t>learning@spherestandards.org</a:t>
            </a:r>
            <a:endParaRPr>
              <a:solidFill>
                <a:schemeClr val="accent1"/>
              </a:solidFill>
            </a:endParaRPr>
          </a:p>
          <a:p>
            <a:pPr indent="-134423" lvl="0" marL="296348" rtl="0" algn="l">
              <a:lnSpc>
                <a:spcPct val="100000"/>
              </a:lnSpc>
              <a:spcBef>
                <a:spcPts val="2667"/>
              </a:spcBef>
              <a:spcAft>
                <a:spcPts val="0"/>
              </a:spcAft>
              <a:buClr>
                <a:srgbClr val="676767"/>
              </a:buClr>
              <a:buSzPct val="75000"/>
              <a:buFont typeface="Open Sans"/>
              <a:buNone/>
            </a:pPr>
            <a:r>
              <a:t/>
            </a:r>
            <a:endParaRPr>
              <a:solidFill>
                <a:srgbClr val="000000"/>
              </a:solidFill>
            </a:endParaRPr>
          </a:p>
        </p:txBody>
      </p:sp>
      <p:sp>
        <p:nvSpPr>
          <p:cNvPr id="314" name="Google Shape;314;p24"/>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25"/>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O restante deste </a:t>
            </a:r>
            <a:r>
              <a:rPr i="1" lang="en-US"/>
              <a:t>workshop</a:t>
            </a:r>
            <a:r>
              <a:rPr lang="en-US"/>
              <a:t>…</a:t>
            </a:r>
            <a:endParaRPr/>
          </a:p>
        </p:txBody>
      </p:sp>
      <p:sp>
        <p:nvSpPr>
          <p:cNvPr id="320" name="Google Shape;320;p25"/>
          <p:cNvSpPr txBox="1"/>
          <p:nvPr>
            <p:ph idx="1" type="body"/>
          </p:nvPr>
        </p:nvSpPr>
        <p:spPr>
          <a:xfrm>
            <a:off x="1186271" y="1703642"/>
            <a:ext cx="15488100" cy="6983100"/>
          </a:xfrm>
          <a:prstGeom prst="rect">
            <a:avLst/>
          </a:prstGeom>
          <a:noFill/>
          <a:ln>
            <a:noFill/>
          </a:ln>
        </p:spPr>
        <p:txBody>
          <a:bodyPr anchorCtr="0" anchor="t" bIns="50800" lIns="50800" spcFirstLastPara="1" rIns="50800" wrap="square" tIns="50800">
            <a:normAutofit/>
          </a:bodyPr>
          <a:lstStyle/>
          <a:p>
            <a:pPr indent="-571500" lvl="0" marL="571500" rtl="0" algn="l">
              <a:lnSpc>
                <a:spcPct val="100000"/>
              </a:lnSpc>
              <a:spcBef>
                <a:spcPts val="0"/>
              </a:spcBef>
              <a:spcAft>
                <a:spcPts val="0"/>
              </a:spcAft>
              <a:buClr>
                <a:srgbClr val="000000"/>
              </a:buClr>
              <a:buSzPts val="4000"/>
              <a:buFont typeface="Arial"/>
              <a:buChar char="•"/>
            </a:pPr>
            <a:r>
              <a:rPr lang="en-US">
                <a:solidFill>
                  <a:srgbClr val="000000"/>
                </a:solidFill>
              </a:rPr>
              <a:t>Por favor veja a página XX do seu guia (ou material distribuído) para verificação da agenda completa do </a:t>
            </a:r>
            <a:r>
              <a:rPr i="1" lang="en-US">
                <a:solidFill>
                  <a:srgbClr val="000000"/>
                </a:solidFill>
              </a:rPr>
              <a:t>workshop</a:t>
            </a:r>
            <a:r>
              <a:rPr lang="en-US">
                <a:solidFill>
                  <a:srgbClr val="000000"/>
                </a:solidFill>
              </a:rPr>
              <a:t>.</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Nós iremos abordar…</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Revisão avançada – as questões baseadas na sua própria leitura e pesquisas são sempre bem-vindas.</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Revisão rápida para validação dos seus objetivos de aprendizagem – iremos revê-los novamente ao final do </a:t>
            </a:r>
            <a:r>
              <a:rPr i="1" lang="en-US">
                <a:solidFill>
                  <a:srgbClr val="000000"/>
                </a:solidFill>
              </a:rPr>
              <a:t>workshop</a:t>
            </a:r>
            <a:r>
              <a:rPr lang="en-US">
                <a:solidFill>
                  <a:srgbClr val="000000"/>
                </a:solidFill>
              </a:rPr>
              <a:t>.</a:t>
            </a:r>
            <a:endParaRPr/>
          </a:p>
        </p:txBody>
      </p:sp>
      <p:sp>
        <p:nvSpPr>
          <p:cNvPr id="321" name="Google Shape;321;p25"/>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26"/>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Mensagens chave</a:t>
            </a:r>
            <a:endParaRPr/>
          </a:p>
        </p:txBody>
      </p:sp>
      <p:sp>
        <p:nvSpPr>
          <p:cNvPr id="327" name="Google Shape;327;p26"/>
          <p:cNvSpPr txBox="1"/>
          <p:nvPr>
            <p:ph idx="1" type="body"/>
          </p:nvPr>
        </p:nvSpPr>
        <p:spPr>
          <a:xfrm>
            <a:off x="1186271" y="1475042"/>
            <a:ext cx="13953494" cy="6983157"/>
          </a:xfrm>
          <a:prstGeom prst="rect">
            <a:avLst/>
          </a:prstGeom>
          <a:noFill/>
          <a:ln>
            <a:noFill/>
          </a:ln>
        </p:spPr>
        <p:txBody>
          <a:bodyPr anchorCtr="0" anchor="t" bIns="50800" lIns="50800" spcFirstLastPara="1" rIns="50800" wrap="square" tIns="50800">
            <a:normAutofit lnSpcReduction="20000"/>
          </a:bodyPr>
          <a:lstStyle/>
          <a:p>
            <a:pPr indent="-361950" lvl="0" marL="342900" marR="124460" rtl="0" algn="l">
              <a:lnSpc>
                <a:spcPct val="115000"/>
              </a:lnSpc>
              <a:spcBef>
                <a:spcPts val="0"/>
              </a:spcBef>
              <a:spcAft>
                <a:spcPts val="0"/>
              </a:spcAft>
              <a:buClr>
                <a:srgbClr val="000000"/>
              </a:buClr>
              <a:buSzPts val="4000"/>
              <a:buFont typeface="Arial"/>
              <a:buChar char="•"/>
            </a:pPr>
            <a:r>
              <a:rPr lang="en-US">
                <a:solidFill>
                  <a:srgbClr val="000000"/>
                </a:solidFill>
              </a:rPr>
              <a:t>Compreender as pessoas com quem se está a trabalhar é crucial em qualquer  iniciativa humanitária – incluindo este </a:t>
            </a:r>
            <a:r>
              <a:rPr i="1" lang="en-US">
                <a:solidFill>
                  <a:srgbClr val="000000"/>
                </a:solidFill>
              </a:rPr>
              <a:t>workshop</a:t>
            </a:r>
            <a:r>
              <a:rPr lang="en-US">
                <a:solidFill>
                  <a:srgbClr val="000000"/>
                </a:solidFill>
              </a:rPr>
              <a:t>.</a:t>
            </a:r>
            <a:endParaRPr>
              <a:solidFill>
                <a:srgbClr val="000000"/>
              </a:solidFill>
            </a:endParaRPr>
          </a:p>
          <a:p>
            <a:pPr indent="-361950" lvl="0" marL="342900" marR="124460" rtl="0" algn="l">
              <a:lnSpc>
                <a:spcPct val="115000"/>
              </a:lnSpc>
              <a:spcBef>
                <a:spcPts val="2667"/>
              </a:spcBef>
              <a:spcAft>
                <a:spcPts val="0"/>
              </a:spcAft>
              <a:buClr>
                <a:srgbClr val="000000"/>
              </a:buClr>
              <a:buSzPts val="4000"/>
              <a:buFont typeface="Arial"/>
              <a:buChar char="•"/>
            </a:pPr>
            <a:r>
              <a:rPr lang="en-US">
                <a:solidFill>
                  <a:srgbClr val="000000"/>
                </a:solidFill>
              </a:rPr>
              <a:t>Os facilitadores do</a:t>
            </a:r>
            <a:r>
              <a:rPr i="1" lang="en-US">
                <a:solidFill>
                  <a:srgbClr val="000000"/>
                </a:solidFill>
              </a:rPr>
              <a:t> workshop </a:t>
            </a:r>
            <a:r>
              <a:rPr lang="en-US">
                <a:solidFill>
                  <a:srgbClr val="000000"/>
                </a:solidFill>
              </a:rPr>
              <a:t>irão ajudá-lo a atingir os seus objetivos pessoais de aprendizagem, bem como aqueles planeados previamente para cada sessão.</a:t>
            </a:r>
            <a:endParaRPr>
              <a:solidFill>
                <a:srgbClr val="000000"/>
              </a:solidFill>
            </a:endParaRPr>
          </a:p>
          <a:p>
            <a:pPr indent="-361950" lvl="0" marL="342900" marR="124460" rtl="0" algn="l">
              <a:lnSpc>
                <a:spcPct val="115000"/>
              </a:lnSpc>
              <a:spcBef>
                <a:spcPts val="2667"/>
              </a:spcBef>
              <a:spcAft>
                <a:spcPts val="0"/>
              </a:spcAft>
              <a:buClr>
                <a:srgbClr val="000000"/>
              </a:buClr>
              <a:buSzPts val="4000"/>
              <a:buFont typeface="Arial"/>
              <a:buChar char="•"/>
            </a:pPr>
            <a:r>
              <a:rPr lang="en-US">
                <a:solidFill>
                  <a:srgbClr val="000000"/>
                </a:solidFill>
              </a:rPr>
              <a:t>Fale abertamente e partilhe as suas experiências, positivas e negativas.</a:t>
            </a:r>
            <a:endParaRPr/>
          </a:p>
          <a:p>
            <a:pPr indent="-361950" lvl="0" marL="342900" marR="124460" rtl="0" algn="l">
              <a:lnSpc>
                <a:spcPct val="115000"/>
              </a:lnSpc>
              <a:spcBef>
                <a:spcPts val="2667"/>
              </a:spcBef>
              <a:spcAft>
                <a:spcPts val="0"/>
              </a:spcAft>
              <a:buClr>
                <a:srgbClr val="000000"/>
              </a:buClr>
              <a:buSzPts val="4000"/>
              <a:buFont typeface="Arial"/>
              <a:buChar char="•"/>
            </a:pPr>
            <a:r>
              <a:rPr lang="en-US">
                <a:solidFill>
                  <a:srgbClr val="000000"/>
                </a:solidFill>
              </a:rPr>
              <a:t>Esteja aberto, indagador e empenhe-se nas atividades das sessões. </a:t>
            </a:r>
            <a:endParaRPr>
              <a:solidFill>
                <a:srgbClr val="000000"/>
              </a:solidFill>
            </a:endParaRPr>
          </a:p>
        </p:txBody>
      </p:sp>
      <p:sp>
        <p:nvSpPr>
          <p:cNvPr id="328" name="Google Shape;328;p26"/>
          <p:cNvSpPr txBox="1"/>
          <p:nvPr>
            <p:ph idx="12" type="sldNum"/>
          </p:nvPr>
        </p:nvSpPr>
        <p:spPr>
          <a:xfrm>
            <a:off x="4082550" y="8523250"/>
            <a:ext cx="5088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27"/>
          <p:cNvSpPr txBox="1"/>
          <p:nvPr/>
        </p:nvSpPr>
        <p:spPr>
          <a:xfrm>
            <a:off x="9501699" y="3611667"/>
            <a:ext cx="7452801" cy="2835065"/>
          </a:xfrm>
          <a:prstGeom prst="rect">
            <a:avLst/>
          </a:prstGeom>
          <a:solidFill>
            <a:srgbClr val="FFFFFF"/>
          </a:solidFill>
          <a:ln>
            <a:noFill/>
          </a:ln>
        </p:spPr>
        <p:txBody>
          <a:bodyPr anchorCtr="0" anchor="t" bIns="50800" lIns="50800" spcFirstLastPara="1" rIns="50800" wrap="square" tIns="50800">
            <a:noAutofit/>
          </a:bodyPr>
          <a:lstStyle/>
          <a:p>
            <a:pPr indent="0" lvl="0" marL="0" marR="0" rtl="0" algn="ctr">
              <a:lnSpc>
                <a:spcPct val="100000"/>
              </a:lnSpc>
              <a:spcBef>
                <a:spcPts val="0"/>
              </a:spcBef>
              <a:spcAft>
                <a:spcPts val="0"/>
              </a:spcAft>
              <a:buClr>
                <a:srgbClr val="3E3E3E"/>
              </a:buClr>
              <a:buSzPts val="5000"/>
              <a:buFont typeface="Open Sans"/>
              <a:buNone/>
            </a:pPr>
            <a:r>
              <a:rPr b="0" i="0" lang="en-US" sz="6000" u="none" cap="none" strike="noStrike">
                <a:solidFill>
                  <a:srgbClr val="3E3E3E"/>
                </a:solidFill>
                <a:latin typeface="Open Sans"/>
                <a:ea typeface="Open Sans"/>
                <a:cs typeface="Open Sans"/>
                <a:sym typeface="Open Sans"/>
              </a:rPr>
              <a:t>MUITO OBRIGADO</a:t>
            </a:r>
            <a:endParaRPr b="0" i="0" sz="6000" u="none" cap="none" strike="noStrike">
              <a:solidFill>
                <a:srgbClr val="3E3E3E"/>
              </a:solidFill>
              <a:latin typeface="Open Sans"/>
              <a:ea typeface="Open Sans"/>
              <a:cs typeface="Open Sans"/>
              <a:sym typeface="Open Sans"/>
            </a:endParaRPr>
          </a:p>
          <a:p>
            <a:pPr indent="0" lvl="0" marL="0" marR="0" rtl="0" algn="ctr">
              <a:lnSpc>
                <a:spcPct val="100000"/>
              </a:lnSpc>
              <a:spcBef>
                <a:spcPts val="0"/>
              </a:spcBef>
              <a:spcAft>
                <a:spcPts val="0"/>
              </a:spcAft>
              <a:buClr>
                <a:srgbClr val="00A585"/>
              </a:buClr>
              <a:buSzPts val="5000"/>
              <a:buFont typeface="Open Sans"/>
              <a:buNone/>
            </a:pPr>
            <a:r>
              <a:rPr b="1" i="0" lang="en-US" sz="6000" u="none" cap="none" strike="noStrike">
                <a:solidFill>
                  <a:srgbClr val="00A585"/>
                </a:solidFill>
                <a:latin typeface="Open Sans"/>
                <a:ea typeface="Open Sans"/>
                <a:cs typeface="Open Sans"/>
                <a:sym typeface="Open Sans"/>
              </a:rPr>
              <a:t>A TODOS</a:t>
            </a:r>
            <a:endParaRPr b="1" i="0" sz="6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pic>
        <p:nvPicPr>
          <p:cNvPr id="126" name="Google Shape;126;p3"/>
          <p:cNvPicPr preferRelativeResize="0"/>
          <p:nvPr>
            <p:ph idx="2" type="pic"/>
          </p:nvPr>
        </p:nvPicPr>
        <p:blipFill rotWithShape="1">
          <a:blip r:embed="rId3">
            <a:alphaModFix/>
          </a:blip>
          <a:srcRect b="0" l="5961" r="50588" t="0"/>
          <a:stretch/>
        </p:blipFill>
        <p:spPr>
          <a:xfrm>
            <a:off x="10576732" y="-1"/>
            <a:ext cx="6795615" cy="9753601"/>
          </a:xfrm>
          <a:prstGeom prst="rect">
            <a:avLst/>
          </a:prstGeom>
          <a:noFill/>
          <a:ln>
            <a:noFill/>
          </a:ln>
        </p:spPr>
      </p:pic>
      <p:sp>
        <p:nvSpPr>
          <p:cNvPr id="127" name="Google Shape;127;p3"/>
          <p:cNvSpPr txBox="1"/>
          <p:nvPr>
            <p:ph type="title"/>
          </p:nvPr>
        </p:nvSpPr>
        <p:spPr>
          <a:xfrm>
            <a:off x="457201" y="122290"/>
            <a:ext cx="10549887" cy="1988692"/>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000"/>
              <a:buFont typeface="Open Sans"/>
              <a:buNone/>
            </a:pPr>
            <a:r>
              <a:rPr lang="en-US" sz="6000"/>
              <a:t>Regras e diretrizes</a:t>
            </a:r>
            <a:endParaRPr sz="6000"/>
          </a:p>
        </p:txBody>
      </p:sp>
      <p:sp>
        <p:nvSpPr>
          <p:cNvPr id="128" name="Google Shape;128;p3"/>
          <p:cNvSpPr txBox="1"/>
          <p:nvPr>
            <p:ph idx="1" type="body"/>
          </p:nvPr>
        </p:nvSpPr>
        <p:spPr>
          <a:xfrm>
            <a:off x="457200" y="1255000"/>
            <a:ext cx="9891900" cy="7330500"/>
          </a:xfrm>
          <a:prstGeom prst="rect">
            <a:avLst/>
          </a:prstGeom>
          <a:noFill/>
          <a:ln>
            <a:noFill/>
          </a:ln>
        </p:spPr>
        <p:txBody>
          <a:bodyPr anchorCtr="0" anchor="t" bIns="50800" lIns="50800" spcFirstLastPara="1" rIns="50800" wrap="square" tIns="50800">
            <a:noAutofit/>
          </a:bodyPr>
          <a:lstStyle/>
          <a:p>
            <a:pPr indent="-565150" lvl="0" marL="571500" rtl="0" algn="l">
              <a:lnSpc>
                <a:spcPct val="100000"/>
              </a:lnSpc>
              <a:spcBef>
                <a:spcPts val="0"/>
              </a:spcBef>
              <a:spcAft>
                <a:spcPts val="0"/>
              </a:spcAft>
              <a:buClr>
                <a:srgbClr val="000000"/>
              </a:buClr>
              <a:buSzPts val="3000"/>
              <a:buFont typeface="Arial"/>
              <a:buChar char="•"/>
            </a:pPr>
            <a:r>
              <a:rPr lang="en-US" sz="3000">
                <a:solidFill>
                  <a:srgbClr val="000000"/>
                </a:solidFill>
              </a:rPr>
              <a:t>Telemóveis no modo silencioso</a:t>
            </a:r>
            <a:br>
              <a:rPr lang="en-US" sz="3000">
                <a:solidFill>
                  <a:srgbClr val="000000"/>
                </a:solidFill>
              </a:rPr>
            </a:br>
            <a:r>
              <a:rPr lang="en-US" sz="3000">
                <a:solidFill>
                  <a:srgbClr val="000000"/>
                </a:solidFill>
              </a:rPr>
              <a:t>(por favor, atenda chamadas de emergência </a:t>
            </a:r>
            <a:br>
              <a:rPr lang="en-US" sz="3000">
                <a:solidFill>
                  <a:srgbClr val="000000"/>
                </a:solidFill>
              </a:rPr>
            </a:br>
            <a:r>
              <a:rPr lang="en-US" sz="3000">
                <a:solidFill>
                  <a:srgbClr val="000000"/>
                </a:solidFill>
              </a:rPr>
              <a:t>fora da sala)</a:t>
            </a:r>
            <a:endParaRPr sz="3000"/>
          </a:p>
          <a:p>
            <a:pPr indent="-565150" lvl="0" marL="571500" rtl="0" algn="l">
              <a:lnSpc>
                <a:spcPct val="100000"/>
              </a:lnSpc>
              <a:spcBef>
                <a:spcPts val="2667"/>
              </a:spcBef>
              <a:spcAft>
                <a:spcPts val="0"/>
              </a:spcAft>
              <a:buClr>
                <a:srgbClr val="000000"/>
              </a:buClr>
              <a:buSzPts val="3000"/>
              <a:buFont typeface="Arial"/>
              <a:buChar char="•"/>
            </a:pPr>
            <a:r>
              <a:rPr lang="en-US" sz="3000">
                <a:solidFill>
                  <a:srgbClr val="000000"/>
                </a:solidFill>
              </a:rPr>
              <a:t>Computadores p</a:t>
            </a:r>
            <a:r>
              <a:rPr lang="en-US" sz="3000">
                <a:solidFill>
                  <a:srgbClr val="000000"/>
                </a:solidFill>
              </a:rPr>
              <a:t>ortáteis encerrados</a:t>
            </a:r>
            <a:endParaRPr sz="3000">
              <a:solidFill>
                <a:srgbClr val="000000"/>
              </a:solidFill>
            </a:endParaRPr>
          </a:p>
          <a:p>
            <a:pPr indent="-565150" lvl="0" marL="571500" rtl="0" algn="l">
              <a:lnSpc>
                <a:spcPct val="100000"/>
              </a:lnSpc>
              <a:spcBef>
                <a:spcPts val="2667"/>
              </a:spcBef>
              <a:spcAft>
                <a:spcPts val="0"/>
              </a:spcAft>
              <a:buClr>
                <a:srgbClr val="000000"/>
              </a:buClr>
              <a:buSzPts val="3000"/>
              <a:buFont typeface="Arial"/>
              <a:buChar char="•"/>
            </a:pPr>
            <a:r>
              <a:rPr lang="en-US" sz="3000">
                <a:solidFill>
                  <a:srgbClr val="000000"/>
                </a:solidFill>
              </a:rPr>
              <a:t>Ouvidos e mentes  no modo “aberto”</a:t>
            </a:r>
            <a:endParaRPr sz="3000">
              <a:solidFill>
                <a:srgbClr val="000000"/>
              </a:solidFill>
            </a:endParaRPr>
          </a:p>
          <a:p>
            <a:pPr indent="-565150" lvl="0" marL="571500" rtl="0" algn="l">
              <a:lnSpc>
                <a:spcPct val="100000"/>
              </a:lnSpc>
              <a:spcBef>
                <a:spcPts val="2667"/>
              </a:spcBef>
              <a:spcAft>
                <a:spcPts val="0"/>
              </a:spcAft>
              <a:buClr>
                <a:srgbClr val="292929"/>
              </a:buClr>
              <a:buSzPts val="3000"/>
              <a:buFont typeface="Arial"/>
              <a:buChar char="•"/>
            </a:pPr>
            <a:r>
              <a:rPr lang="en-US" sz="3000">
                <a:solidFill>
                  <a:srgbClr val="292929"/>
                </a:solidFill>
              </a:rPr>
              <a:t>Aplicar as regras da Chatham House Rules (o que é dito na sala de formação, permanece na sala de treinamento –  então diga realmente o que pensa)</a:t>
            </a:r>
            <a:endParaRPr sz="3000">
              <a:solidFill>
                <a:srgbClr val="292929"/>
              </a:solidFill>
            </a:endParaRPr>
          </a:p>
          <a:p>
            <a:pPr indent="-565150" lvl="0" marL="571500" rtl="0" algn="l">
              <a:lnSpc>
                <a:spcPct val="100000"/>
              </a:lnSpc>
              <a:spcBef>
                <a:spcPts val="2667"/>
              </a:spcBef>
              <a:spcAft>
                <a:spcPts val="0"/>
              </a:spcAft>
              <a:buClr>
                <a:srgbClr val="000000"/>
              </a:buClr>
              <a:buSzPts val="3000"/>
              <a:buFont typeface="Arial"/>
              <a:buChar char="•"/>
            </a:pPr>
            <a:r>
              <a:rPr lang="en-US" sz="3000">
                <a:solidFill>
                  <a:srgbClr val="000000"/>
                </a:solidFill>
              </a:rPr>
              <a:t>Deixe o facilitador saber se algo está muito rápido, não está claro ou se há excessivos acrónimos</a:t>
            </a:r>
            <a:endParaRPr sz="3000">
              <a:solidFill>
                <a:srgbClr val="000000"/>
              </a:solidFill>
            </a:endParaRPr>
          </a:p>
          <a:p>
            <a:pPr indent="-565150" lvl="0" marL="571500" rtl="0" algn="l">
              <a:lnSpc>
                <a:spcPct val="100000"/>
              </a:lnSpc>
              <a:spcBef>
                <a:spcPts val="2667"/>
              </a:spcBef>
              <a:spcAft>
                <a:spcPts val="0"/>
              </a:spcAft>
              <a:buClr>
                <a:srgbClr val="000000"/>
              </a:buClr>
              <a:buSzPts val="3000"/>
              <a:buFont typeface="Arial"/>
              <a:buChar char="•"/>
            </a:pPr>
            <a:r>
              <a:rPr lang="en-US" sz="3000">
                <a:solidFill>
                  <a:srgbClr val="000000"/>
                </a:solidFill>
              </a:rPr>
              <a:t>Há voluntários para cronometrar cada sessão?</a:t>
            </a:r>
            <a:endParaRPr sz="3000"/>
          </a:p>
          <a:p>
            <a:pPr indent="-374650" lvl="0" marL="571500" rtl="0" algn="l">
              <a:lnSpc>
                <a:spcPct val="100000"/>
              </a:lnSpc>
              <a:spcBef>
                <a:spcPts val="2667"/>
              </a:spcBef>
              <a:spcAft>
                <a:spcPts val="0"/>
              </a:spcAft>
              <a:buClr>
                <a:srgbClr val="676767"/>
              </a:buClr>
              <a:buSzPts val="3100"/>
              <a:buFont typeface="Arial"/>
              <a:buNone/>
            </a:pPr>
            <a:r>
              <a:t/>
            </a:r>
            <a:endParaRPr sz="3100">
              <a:solidFill>
                <a:srgbClr val="000000"/>
              </a:solidFill>
            </a:endParaRPr>
          </a:p>
          <a:p>
            <a:pPr indent="0" lvl="0" marL="0" rtl="0" algn="l">
              <a:lnSpc>
                <a:spcPct val="100000"/>
              </a:lnSpc>
              <a:spcBef>
                <a:spcPts val="2667"/>
              </a:spcBef>
              <a:spcAft>
                <a:spcPts val="0"/>
              </a:spcAft>
              <a:buClr>
                <a:srgbClr val="676767"/>
              </a:buClr>
              <a:buSzPts val="3100"/>
              <a:buFont typeface="Open Sans"/>
              <a:buNone/>
            </a:pPr>
            <a:r>
              <a:t/>
            </a:r>
            <a:endParaRPr sz="3100">
              <a:solidFill>
                <a:srgbClr val="000000"/>
              </a:solidFill>
            </a:endParaRPr>
          </a:p>
        </p:txBody>
      </p:sp>
      <p:sp>
        <p:nvSpPr>
          <p:cNvPr id="129" name="Google Shape;129;p3"/>
          <p:cNvSpPr txBox="1"/>
          <p:nvPr>
            <p:ph idx="12" type="sldNum"/>
          </p:nvPr>
        </p:nvSpPr>
        <p:spPr>
          <a:xfrm>
            <a:off x="4082549" y="8523243"/>
            <a:ext cx="3756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4"/>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Refeições e intervalos</a:t>
            </a:r>
            <a:endParaRPr/>
          </a:p>
        </p:txBody>
      </p:sp>
      <p:sp>
        <p:nvSpPr>
          <p:cNvPr id="135" name="Google Shape;135;p4"/>
          <p:cNvSpPr txBox="1"/>
          <p:nvPr>
            <p:ph idx="1" type="body"/>
          </p:nvPr>
        </p:nvSpPr>
        <p:spPr>
          <a:xfrm>
            <a:off x="774791" y="1406463"/>
            <a:ext cx="11142889" cy="7197364"/>
          </a:xfrm>
          <a:prstGeom prst="rect">
            <a:avLst/>
          </a:prstGeom>
          <a:noFill/>
          <a:ln>
            <a:noFill/>
          </a:ln>
        </p:spPr>
        <p:txBody>
          <a:bodyPr anchorCtr="0" anchor="t" bIns="50800" lIns="50800" spcFirstLastPara="1" rIns="50800" wrap="square" tIns="50800">
            <a:normAutofit/>
          </a:bodyPr>
          <a:lstStyle/>
          <a:p>
            <a:pPr indent="-571500" lvl="0" marL="571500" rtl="0" algn="l">
              <a:lnSpc>
                <a:spcPct val="100000"/>
              </a:lnSpc>
              <a:spcBef>
                <a:spcPts val="0"/>
              </a:spcBef>
              <a:spcAft>
                <a:spcPts val="0"/>
              </a:spcAft>
              <a:buClr>
                <a:srgbClr val="000000"/>
              </a:buClr>
              <a:buSzPts val="4000"/>
              <a:buFont typeface="Arial"/>
              <a:buChar char="•"/>
            </a:pPr>
            <a:r>
              <a:rPr lang="en-US">
                <a:solidFill>
                  <a:srgbClr val="000000"/>
                </a:solidFill>
              </a:rPr>
              <a:t>São oferecidas refeições e pausas…</a:t>
            </a:r>
            <a:endParaRPr>
              <a:solidFill>
                <a:srgbClr val="000000"/>
              </a:solidFill>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Os períodos de funcionamento são … </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Estão disponíveis refeições </a:t>
            </a:r>
            <a:r>
              <a:rPr i="1" lang="en-US">
                <a:solidFill>
                  <a:srgbClr val="000000"/>
                </a:solidFill>
              </a:rPr>
              <a:t>Halal…</a:t>
            </a:r>
            <a:endParaRPr>
              <a:solidFill>
                <a:srgbClr val="000000"/>
              </a:solidFill>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Estão disponíveis pratos vegetarianos…</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Não é permitido fumar nas instalações de formação, exceto em…</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O tempo é crucial, fique alerta ao início das sessões e esteja pronto para a ação</a:t>
            </a:r>
            <a:endParaRPr>
              <a:solidFill>
                <a:srgbClr val="000000"/>
              </a:solidFill>
            </a:endParaRPr>
          </a:p>
        </p:txBody>
      </p:sp>
      <p:pic>
        <p:nvPicPr>
          <p:cNvPr descr="Image result for knife fork spoon chopsticks" id="136" name="Google Shape;136;p4"/>
          <p:cNvPicPr preferRelativeResize="0"/>
          <p:nvPr/>
        </p:nvPicPr>
        <p:blipFill rotWithShape="1">
          <a:blip r:embed="rId3">
            <a:alphaModFix/>
          </a:blip>
          <a:srcRect b="0" l="27090" r="28108" t="0"/>
          <a:stretch/>
        </p:blipFill>
        <p:spPr>
          <a:xfrm>
            <a:off x="12149736" y="320821"/>
            <a:ext cx="3977640" cy="8878661"/>
          </a:xfrm>
          <a:prstGeom prst="rect">
            <a:avLst/>
          </a:prstGeom>
          <a:noFill/>
          <a:ln>
            <a:noFill/>
          </a:ln>
        </p:spPr>
      </p:pic>
      <p:sp>
        <p:nvSpPr>
          <p:cNvPr id="137" name="Google Shape;137;p4"/>
          <p:cNvSpPr txBox="1"/>
          <p:nvPr>
            <p:ph idx="12" type="sldNum"/>
          </p:nvPr>
        </p:nvSpPr>
        <p:spPr>
          <a:xfrm>
            <a:off x="4082549" y="8523243"/>
            <a:ext cx="3756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descr="American Tourister Burst Max Spinner Luggage" id="142" name="Google Shape;142;p5"/>
          <p:cNvPicPr preferRelativeResize="0"/>
          <p:nvPr/>
        </p:nvPicPr>
        <p:blipFill rotWithShape="1">
          <a:blip r:embed="rId3">
            <a:alphaModFix/>
          </a:blip>
          <a:srcRect b="0" l="19375" r="15275" t="0"/>
          <a:stretch/>
        </p:blipFill>
        <p:spPr>
          <a:xfrm>
            <a:off x="11252200" y="1012894"/>
            <a:ext cx="5666102" cy="8670283"/>
          </a:xfrm>
          <a:prstGeom prst="rect">
            <a:avLst/>
          </a:prstGeom>
          <a:noFill/>
          <a:ln>
            <a:noFill/>
          </a:ln>
        </p:spPr>
      </p:pic>
      <p:sp>
        <p:nvSpPr>
          <p:cNvPr id="143" name="Google Shape;143;p5"/>
          <p:cNvSpPr txBox="1"/>
          <p:nvPr>
            <p:ph type="title"/>
          </p:nvPr>
        </p:nvSpPr>
        <p:spPr>
          <a:xfrm>
            <a:off x="228600" y="70423"/>
            <a:ext cx="17340262"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5400"/>
              <a:buFont typeface="Open Sans"/>
              <a:buNone/>
            </a:pPr>
            <a:r>
              <a:rPr lang="en-US" sz="5400"/>
              <a:t>Outras questões administrativas</a:t>
            </a:r>
            <a:r>
              <a:rPr lang="en-US" sz="6000"/>
              <a:t> importantes?</a:t>
            </a:r>
            <a:endParaRPr/>
          </a:p>
        </p:txBody>
      </p:sp>
      <p:sp>
        <p:nvSpPr>
          <p:cNvPr id="144" name="Google Shape;144;p5"/>
          <p:cNvSpPr txBox="1"/>
          <p:nvPr>
            <p:ph idx="1" type="body"/>
          </p:nvPr>
        </p:nvSpPr>
        <p:spPr>
          <a:xfrm>
            <a:off x="929962" y="1514475"/>
            <a:ext cx="10881038" cy="7439250"/>
          </a:xfrm>
          <a:prstGeom prst="rect">
            <a:avLst/>
          </a:prstGeom>
          <a:noFill/>
          <a:ln>
            <a:noFill/>
          </a:ln>
        </p:spPr>
        <p:txBody>
          <a:bodyPr anchorCtr="0" anchor="t" bIns="50800" lIns="50800" spcFirstLastPara="1" rIns="50800" wrap="square" tIns="50800">
            <a:normAutofit/>
          </a:bodyPr>
          <a:lstStyle/>
          <a:p>
            <a:pPr indent="-571500" lvl="0" marL="571500" rtl="0" algn="l">
              <a:lnSpc>
                <a:spcPct val="100000"/>
              </a:lnSpc>
              <a:spcBef>
                <a:spcPts val="0"/>
              </a:spcBef>
              <a:spcAft>
                <a:spcPts val="0"/>
              </a:spcAft>
              <a:buClr>
                <a:srgbClr val="000000"/>
              </a:buClr>
              <a:buSzPts val="4000"/>
              <a:buFont typeface="Arial"/>
              <a:buChar char="•"/>
            </a:pPr>
            <a:r>
              <a:rPr lang="en-US">
                <a:solidFill>
                  <a:srgbClr val="000000"/>
                </a:solidFill>
              </a:rPr>
              <a:t>Reembolsos?</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Preparativos de viagens?</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Bagagem perdida ou extraviada?</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Por favor, confirme a lista de participantes e corrija qualquer erro de grafia, etc.</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Hora e data de</a:t>
            </a:r>
            <a:r>
              <a:rPr i="1" lang="en-US">
                <a:solidFill>
                  <a:srgbClr val="000000"/>
                </a:solidFill>
              </a:rPr>
              <a:t> check-out </a:t>
            </a:r>
            <a:r>
              <a:rPr lang="en-US">
                <a:solidFill>
                  <a:srgbClr val="000000"/>
                </a:solidFill>
              </a:rPr>
              <a:t>do hotel?</a:t>
            </a:r>
            <a:endParaRPr>
              <a:solidFill>
                <a:srgbClr val="000000"/>
              </a:solidFill>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Partida antecipada ou outro suporte administrativo necessário?</a:t>
            </a:r>
            <a:endParaRPr/>
          </a:p>
        </p:txBody>
      </p:sp>
      <p:pic>
        <p:nvPicPr>
          <p:cNvPr id="145" name="Google Shape;145;p5"/>
          <p:cNvPicPr preferRelativeResize="0"/>
          <p:nvPr/>
        </p:nvPicPr>
        <p:blipFill rotWithShape="1">
          <a:blip r:embed="rId4">
            <a:alphaModFix/>
          </a:blip>
          <a:srcRect b="0" l="0" r="62683" t="0"/>
          <a:stretch/>
        </p:blipFill>
        <p:spPr>
          <a:xfrm>
            <a:off x="12293492" y="4486498"/>
            <a:ext cx="2373670" cy="2985706"/>
          </a:xfrm>
          <a:prstGeom prst="rect">
            <a:avLst/>
          </a:prstGeom>
          <a:noFill/>
          <a:ln>
            <a:noFill/>
          </a:ln>
        </p:spPr>
      </p:pic>
      <p:sp>
        <p:nvSpPr>
          <p:cNvPr id="146" name="Google Shape;146;p5"/>
          <p:cNvSpPr txBox="1"/>
          <p:nvPr>
            <p:ph idx="12" type="sldNum"/>
          </p:nvPr>
        </p:nvSpPr>
        <p:spPr>
          <a:xfrm>
            <a:off x="4082549" y="8523243"/>
            <a:ext cx="3756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descr="Related image" id="151" name="Google Shape;151;p6"/>
          <p:cNvPicPr preferRelativeResize="0"/>
          <p:nvPr/>
        </p:nvPicPr>
        <p:blipFill rotWithShape="1">
          <a:blip r:embed="rId3">
            <a:alphaModFix/>
          </a:blip>
          <a:srcRect b="0" l="0" r="23756" t="0"/>
          <a:stretch/>
        </p:blipFill>
        <p:spPr>
          <a:xfrm>
            <a:off x="10832819" y="1200723"/>
            <a:ext cx="6507443" cy="8552876"/>
          </a:xfrm>
          <a:prstGeom prst="rect">
            <a:avLst/>
          </a:prstGeom>
          <a:noFill/>
          <a:ln>
            <a:noFill/>
          </a:ln>
        </p:spPr>
      </p:pic>
      <p:sp>
        <p:nvSpPr>
          <p:cNvPr id="152" name="Google Shape;152;p6"/>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Esfera e você</a:t>
            </a:r>
            <a:endParaRPr/>
          </a:p>
        </p:txBody>
      </p:sp>
      <p:sp>
        <p:nvSpPr>
          <p:cNvPr id="153" name="Google Shape;153;p6"/>
          <p:cNvSpPr txBox="1"/>
          <p:nvPr>
            <p:ph idx="1" type="body"/>
          </p:nvPr>
        </p:nvSpPr>
        <p:spPr>
          <a:xfrm>
            <a:off x="392703" y="1498404"/>
            <a:ext cx="13953494" cy="7506447"/>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800"/>
              <a:buFont typeface="Open Sans"/>
              <a:buNone/>
            </a:pPr>
            <a:r>
              <a:rPr b="1" lang="en-US" sz="4800">
                <a:solidFill>
                  <a:srgbClr val="000000"/>
                </a:solidFill>
              </a:rPr>
              <a:t>Pesquisa rápida – por favor, levante a mão se</a:t>
            </a:r>
            <a:r>
              <a:rPr lang="en-US" sz="4800">
                <a:solidFill>
                  <a:srgbClr val="000000"/>
                </a:solidFill>
              </a:rPr>
              <a:t>…</a:t>
            </a:r>
            <a:endParaRPr/>
          </a:p>
          <a:p>
            <a:pPr indent="-571500" lvl="4" marL="571500" rtl="0" algn="l">
              <a:lnSpc>
                <a:spcPct val="100000"/>
              </a:lnSpc>
              <a:spcBef>
                <a:spcPts val="2667"/>
              </a:spcBef>
              <a:spcAft>
                <a:spcPts val="0"/>
              </a:spcAft>
              <a:buClr>
                <a:srgbClr val="000000"/>
              </a:buClr>
              <a:buSzPts val="4800"/>
              <a:buFont typeface="Arial"/>
              <a:buChar char="•"/>
            </a:pPr>
            <a:r>
              <a:rPr lang="en-US" sz="4800">
                <a:solidFill>
                  <a:srgbClr val="000000"/>
                </a:solidFill>
              </a:rPr>
              <a:t>… </a:t>
            </a:r>
            <a:r>
              <a:rPr lang="en-US" sz="4400">
                <a:solidFill>
                  <a:srgbClr val="000000"/>
                </a:solidFill>
              </a:rPr>
              <a:t>alguma vez já ouviu falar da Esfera</a:t>
            </a:r>
            <a:endParaRPr sz="4400">
              <a:solidFill>
                <a:srgbClr val="000000"/>
              </a:solidFill>
            </a:endParaRPr>
          </a:p>
          <a:p>
            <a:pPr indent="-571500" lvl="2" marL="571500" rtl="0" algn="l">
              <a:lnSpc>
                <a:spcPct val="100000"/>
              </a:lnSpc>
              <a:spcBef>
                <a:spcPts val="2667"/>
              </a:spcBef>
              <a:spcAft>
                <a:spcPts val="0"/>
              </a:spcAft>
              <a:buClr>
                <a:srgbClr val="000000"/>
              </a:buClr>
              <a:buSzPts val="4400"/>
              <a:buFont typeface="Arial"/>
              <a:buChar char="•"/>
            </a:pPr>
            <a:r>
              <a:rPr lang="en-US" sz="4400">
                <a:solidFill>
                  <a:srgbClr val="000000"/>
                </a:solidFill>
              </a:rPr>
              <a:t>…alguma vez teve nas mãos um exemplar</a:t>
            </a:r>
            <a:endParaRPr/>
          </a:p>
          <a:p>
            <a:pPr indent="0" lvl="2" marL="0" rtl="0" algn="l">
              <a:lnSpc>
                <a:spcPct val="100000"/>
              </a:lnSpc>
              <a:spcBef>
                <a:spcPts val="2667"/>
              </a:spcBef>
              <a:spcAft>
                <a:spcPts val="0"/>
              </a:spcAft>
              <a:buClr>
                <a:srgbClr val="000000"/>
              </a:buClr>
              <a:buSzPts val="4400"/>
              <a:buFont typeface="Open Sans"/>
              <a:buNone/>
            </a:pPr>
            <a:r>
              <a:rPr lang="en-US" sz="4400">
                <a:solidFill>
                  <a:srgbClr val="000000"/>
                </a:solidFill>
              </a:rPr>
              <a:t> do Manual Esfera (qualquer edição)</a:t>
            </a:r>
            <a:endParaRPr/>
          </a:p>
          <a:p>
            <a:pPr indent="-571500" lvl="2" marL="571500" rtl="0" algn="l">
              <a:lnSpc>
                <a:spcPct val="100000"/>
              </a:lnSpc>
              <a:spcBef>
                <a:spcPts val="2667"/>
              </a:spcBef>
              <a:spcAft>
                <a:spcPts val="0"/>
              </a:spcAft>
              <a:buClr>
                <a:srgbClr val="000000"/>
              </a:buClr>
              <a:buSzPts val="4400"/>
              <a:buFont typeface="Arial"/>
              <a:buChar char="•"/>
            </a:pPr>
            <a:r>
              <a:rPr lang="en-US" sz="4400">
                <a:solidFill>
                  <a:srgbClr val="000000"/>
                </a:solidFill>
              </a:rPr>
              <a:t>… aplicou Esfera em campo </a:t>
            </a:r>
            <a:endParaRPr/>
          </a:p>
        </p:txBody>
      </p:sp>
      <p:sp>
        <p:nvSpPr>
          <p:cNvPr id="154" name="Google Shape;154;p6"/>
          <p:cNvSpPr txBox="1"/>
          <p:nvPr>
            <p:ph idx="12" type="sldNum"/>
          </p:nvPr>
        </p:nvSpPr>
        <p:spPr>
          <a:xfrm>
            <a:off x="4082549" y="8523243"/>
            <a:ext cx="3756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0" st="0"/>
                                            </p:txEl>
                                          </p:spTgt>
                                        </p:tgtEl>
                                        <p:attrNameLst>
                                          <p:attrName>style.visibility</p:attrName>
                                        </p:attrNameLst>
                                      </p:cBhvr>
                                      <p:to>
                                        <p:strVal val="visible"/>
                                      </p:to>
                                    </p:set>
                                    <p:animEffect filter="fade" transition="in">
                                      <p:cBhvr>
                                        <p:cTn dur="500"/>
                                        <p:tgtEl>
                                          <p:spTgt spid="15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1" st="1"/>
                                            </p:txEl>
                                          </p:spTgt>
                                        </p:tgtEl>
                                        <p:attrNameLst>
                                          <p:attrName>style.visibility</p:attrName>
                                        </p:attrNameLst>
                                      </p:cBhvr>
                                      <p:to>
                                        <p:strVal val="visible"/>
                                      </p:to>
                                    </p:set>
                                    <p:animEffect filter="fade" transition="in">
                                      <p:cBhvr>
                                        <p:cTn dur="500"/>
                                        <p:tgtEl>
                                          <p:spTgt spid="15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2" st="2"/>
                                            </p:txEl>
                                          </p:spTgt>
                                        </p:tgtEl>
                                        <p:attrNameLst>
                                          <p:attrName>style.visibility</p:attrName>
                                        </p:attrNameLst>
                                      </p:cBhvr>
                                      <p:to>
                                        <p:strVal val="visible"/>
                                      </p:to>
                                    </p:set>
                                    <p:animEffect filter="fade" transition="in">
                                      <p:cBhvr>
                                        <p:cTn dur="500"/>
                                        <p:tgtEl>
                                          <p:spTgt spid="15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3" st="3"/>
                                            </p:txEl>
                                          </p:spTgt>
                                        </p:tgtEl>
                                        <p:attrNameLst>
                                          <p:attrName>style.visibility</p:attrName>
                                        </p:attrNameLst>
                                      </p:cBhvr>
                                      <p:to>
                                        <p:strVal val="visible"/>
                                      </p:to>
                                    </p:set>
                                    <p:animEffect filter="fade" transition="in">
                                      <p:cBhvr>
                                        <p:cTn dur="500"/>
                                        <p:tgtEl>
                                          <p:spTgt spid="15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4" st="4"/>
                                            </p:txEl>
                                          </p:spTgt>
                                        </p:tgtEl>
                                        <p:attrNameLst>
                                          <p:attrName>style.visibility</p:attrName>
                                        </p:attrNameLst>
                                      </p:cBhvr>
                                      <p:to>
                                        <p:strVal val="visible"/>
                                      </p:to>
                                    </p:set>
                                    <p:animEffect filter="fade" transition="in">
                                      <p:cBhvr>
                                        <p:cTn dur="500"/>
                                        <p:tgtEl>
                                          <p:spTgt spid="153">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7"/>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Apresentação</a:t>
            </a:r>
            <a:endParaRPr/>
          </a:p>
        </p:txBody>
      </p:sp>
      <p:sp>
        <p:nvSpPr>
          <p:cNvPr id="160" name="Google Shape;160;p7"/>
          <p:cNvSpPr txBox="1"/>
          <p:nvPr>
            <p:ph idx="1" type="body"/>
          </p:nvPr>
        </p:nvSpPr>
        <p:spPr>
          <a:xfrm>
            <a:off x="1231991" y="1734122"/>
            <a:ext cx="13953600" cy="70899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000"/>
              <a:buFont typeface="Open Sans"/>
              <a:buNone/>
            </a:pPr>
            <a:r>
              <a:rPr b="1" lang="en-US">
                <a:solidFill>
                  <a:srgbClr val="000000"/>
                </a:solidFill>
              </a:rPr>
              <a:t>Quem somos nós e onde nós estamos em relação às pessoas que precisam de assistência humanitária? </a:t>
            </a:r>
            <a:endParaRPr/>
          </a:p>
          <a:p>
            <a:pPr indent="0" lvl="0" marL="0" rtl="0" algn="l">
              <a:lnSpc>
                <a:spcPct val="100000"/>
              </a:lnSpc>
              <a:spcBef>
                <a:spcPts val="2667"/>
              </a:spcBef>
              <a:spcAft>
                <a:spcPts val="0"/>
              </a:spcAft>
              <a:buClr>
                <a:srgbClr val="000000"/>
              </a:buClr>
              <a:buSzPts val="4000"/>
              <a:buFont typeface="Open Sans"/>
              <a:buNone/>
            </a:pPr>
            <a:r>
              <a:rPr lang="en-US">
                <a:solidFill>
                  <a:srgbClr val="000000"/>
                </a:solidFill>
              </a:rPr>
              <a:t>Instrucões:</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Levante-se</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Caminhe para o local da sua vida cotidiana relativamente ao local onde as pessoas precisam de assistência humanitária</a:t>
            </a:r>
            <a:endParaRPr>
              <a:solidFill>
                <a:srgbClr val="000000"/>
              </a:solidFill>
            </a:endParaRPr>
          </a:p>
        </p:txBody>
      </p:sp>
      <p:sp>
        <p:nvSpPr>
          <p:cNvPr id="161" name="Google Shape;161;p7"/>
          <p:cNvSpPr txBox="1"/>
          <p:nvPr>
            <p:ph idx="12" type="sldNum"/>
          </p:nvPr>
        </p:nvSpPr>
        <p:spPr>
          <a:xfrm>
            <a:off x="4082549" y="8523243"/>
            <a:ext cx="3756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65" name="Shape 165"/>
        <p:cNvGrpSpPr/>
        <p:nvPr/>
      </p:nvGrpSpPr>
      <p:grpSpPr>
        <a:xfrm>
          <a:off x="0" y="0"/>
          <a:ext cx="0" cy="0"/>
          <a:chOff x="0" y="0"/>
          <a:chExt cx="0" cy="0"/>
        </a:xfrm>
      </p:grpSpPr>
      <p:pic>
        <p:nvPicPr>
          <p:cNvPr id="166" name="Google Shape;166;p8"/>
          <p:cNvPicPr preferRelativeResize="0"/>
          <p:nvPr/>
        </p:nvPicPr>
        <p:blipFill rotWithShape="1">
          <a:blip r:embed="rId3">
            <a:alphaModFix/>
          </a:blip>
          <a:srcRect b="0" l="0" r="0" t="0"/>
          <a:stretch/>
        </p:blipFill>
        <p:spPr>
          <a:xfrm>
            <a:off x="-1" y="2170354"/>
            <a:ext cx="17340264" cy="6463866"/>
          </a:xfrm>
          <a:prstGeom prst="rect">
            <a:avLst/>
          </a:prstGeom>
          <a:noFill/>
          <a:ln>
            <a:noFill/>
          </a:ln>
        </p:spPr>
      </p:pic>
      <p:sp>
        <p:nvSpPr>
          <p:cNvPr id="167" name="Google Shape;167;p8"/>
          <p:cNvSpPr/>
          <p:nvPr/>
        </p:nvSpPr>
        <p:spPr>
          <a:xfrm>
            <a:off x="3327401" y="5162765"/>
            <a:ext cx="9677100" cy="1323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3600" u="none" cap="none" strike="noStrike">
                <a:solidFill>
                  <a:srgbClr val="000000"/>
                </a:solidFill>
                <a:latin typeface="Open Sans"/>
                <a:ea typeface="Open Sans"/>
                <a:cs typeface="Open Sans"/>
                <a:sym typeface="Open Sans"/>
              </a:rPr>
              <a:t>Trabalhador de campo ou membro da comunidade – contacto direto diário</a:t>
            </a:r>
            <a:endParaRPr b="1" i="0" sz="3600" u="none" cap="none" strike="noStrike">
              <a:solidFill>
                <a:srgbClr val="000000"/>
              </a:solidFill>
              <a:latin typeface="Open Sans"/>
              <a:ea typeface="Open Sans"/>
              <a:cs typeface="Open Sans"/>
              <a:sym typeface="Open Sans"/>
            </a:endParaRPr>
          </a:p>
        </p:txBody>
      </p:sp>
      <p:sp>
        <p:nvSpPr>
          <p:cNvPr id="168" name="Google Shape;168;p8"/>
          <p:cNvSpPr/>
          <p:nvPr/>
        </p:nvSpPr>
        <p:spPr>
          <a:xfrm>
            <a:off x="9466139" y="6682269"/>
            <a:ext cx="58608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Open Sans"/>
              <a:buNone/>
            </a:pPr>
            <a:r>
              <a:rPr b="1" lang="en-US" sz="4000">
                <a:latin typeface="Open Sans"/>
                <a:ea typeface="Open Sans"/>
                <a:cs typeface="Open Sans"/>
                <a:sym typeface="Open Sans"/>
              </a:rPr>
              <a:t>Gestor</a:t>
            </a:r>
            <a:r>
              <a:rPr b="1" i="0" lang="en-US" sz="4000" u="none" cap="none" strike="noStrike">
                <a:solidFill>
                  <a:srgbClr val="000000"/>
                </a:solidFill>
                <a:latin typeface="Open Sans"/>
                <a:ea typeface="Open Sans"/>
                <a:cs typeface="Open Sans"/>
                <a:sym typeface="Open Sans"/>
              </a:rPr>
              <a:t> a nível distrital</a:t>
            </a:r>
            <a:endParaRPr b="1" i="0" sz="4000" u="none" cap="none" strike="noStrike">
              <a:solidFill>
                <a:srgbClr val="000000"/>
              </a:solidFill>
              <a:latin typeface="Open Sans"/>
              <a:ea typeface="Open Sans"/>
              <a:cs typeface="Open Sans"/>
              <a:sym typeface="Open Sans"/>
            </a:endParaRPr>
          </a:p>
        </p:txBody>
      </p:sp>
      <p:sp>
        <p:nvSpPr>
          <p:cNvPr id="169" name="Google Shape;169;p8"/>
          <p:cNvSpPr/>
          <p:nvPr/>
        </p:nvSpPr>
        <p:spPr>
          <a:xfrm>
            <a:off x="3520231" y="7390148"/>
            <a:ext cx="3831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Nível nacional</a:t>
            </a:r>
            <a:endParaRPr b="1" i="0" sz="4000" u="none" cap="none" strike="noStrike">
              <a:solidFill>
                <a:srgbClr val="000000"/>
              </a:solidFill>
              <a:latin typeface="Open Sans"/>
              <a:ea typeface="Open Sans"/>
              <a:cs typeface="Open Sans"/>
              <a:sym typeface="Open Sans"/>
            </a:endParaRPr>
          </a:p>
        </p:txBody>
      </p:sp>
      <p:sp>
        <p:nvSpPr>
          <p:cNvPr id="170" name="Google Shape;170;p8"/>
          <p:cNvSpPr/>
          <p:nvPr/>
        </p:nvSpPr>
        <p:spPr>
          <a:xfrm>
            <a:off x="-111872" y="8655927"/>
            <a:ext cx="8479443"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Escritório ou sede internacional</a:t>
            </a:r>
            <a:endParaRPr b="1" i="0" sz="4000" u="none" cap="none" strike="noStrike">
              <a:solidFill>
                <a:srgbClr val="000000"/>
              </a:solidFill>
              <a:latin typeface="Open Sans"/>
              <a:ea typeface="Open Sans"/>
              <a:cs typeface="Open Sans"/>
              <a:sym typeface="Open Sans"/>
            </a:endParaRPr>
          </a:p>
        </p:txBody>
      </p:sp>
      <p:sp>
        <p:nvSpPr>
          <p:cNvPr id="171" name="Google Shape;171;p8"/>
          <p:cNvSpPr/>
          <p:nvPr/>
        </p:nvSpPr>
        <p:spPr>
          <a:xfrm>
            <a:off x="13501177" y="2493375"/>
            <a:ext cx="34788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Académico</a:t>
            </a:r>
            <a:endParaRPr b="1" i="0" sz="4000" u="none" cap="none" strike="noStrike">
              <a:solidFill>
                <a:srgbClr val="000000"/>
              </a:solidFill>
              <a:latin typeface="Open Sans"/>
              <a:ea typeface="Open Sans"/>
              <a:cs typeface="Open Sans"/>
              <a:sym typeface="Open Sans"/>
            </a:endParaRPr>
          </a:p>
        </p:txBody>
      </p:sp>
      <p:sp>
        <p:nvSpPr>
          <p:cNvPr id="172" name="Google Shape;172;p8"/>
          <p:cNvSpPr/>
          <p:nvPr/>
        </p:nvSpPr>
        <p:spPr>
          <a:xfrm>
            <a:off x="7797190" y="9045712"/>
            <a:ext cx="104892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 Interessado, mas não envolvido </a:t>
            </a:r>
            <a:endParaRPr b="1" i="0" sz="4000" u="none" cap="none" strike="noStrike">
              <a:solidFill>
                <a:srgbClr val="000000"/>
              </a:solidFill>
              <a:latin typeface="Open Sans"/>
              <a:ea typeface="Open Sans"/>
              <a:cs typeface="Open Sans"/>
              <a:sym typeface="Open Sans"/>
            </a:endParaRPr>
          </a:p>
        </p:txBody>
      </p:sp>
      <p:sp>
        <p:nvSpPr>
          <p:cNvPr id="173" name="Google Shape;173;p8"/>
          <p:cNvSpPr txBox="1"/>
          <p:nvPr>
            <p:ph type="title"/>
          </p:nvPr>
        </p:nvSpPr>
        <p:spPr>
          <a:xfrm>
            <a:off x="396511" y="26900"/>
            <a:ext cx="16744620" cy="129898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Posicione-se na sala tendo em mente o quão perto está dos necessitados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9"/>
          <p:cNvSpPr txBox="1"/>
          <p:nvPr>
            <p:ph type="title"/>
          </p:nvPr>
        </p:nvSpPr>
        <p:spPr>
          <a:xfrm>
            <a:off x="392704" y="70423"/>
            <a:ext cx="15806365"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Permaneça onde está e apresente-se</a:t>
            </a:r>
            <a:endParaRPr/>
          </a:p>
        </p:txBody>
      </p:sp>
      <p:sp>
        <p:nvSpPr>
          <p:cNvPr id="179" name="Google Shape;179;p9"/>
          <p:cNvSpPr txBox="1"/>
          <p:nvPr>
            <p:ph idx="1" type="body"/>
          </p:nvPr>
        </p:nvSpPr>
        <p:spPr>
          <a:xfrm>
            <a:off x="1141193" y="1742590"/>
            <a:ext cx="15057876" cy="6466228"/>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4000"/>
              <a:buFont typeface="Open Sans"/>
              <a:buNone/>
            </a:pPr>
            <a:r>
              <a:rPr lang="en-US">
                <a:solidFill>
                  <a:srgbClr val="000000"/>
                </a:solidFill>
              </a:rPr>
              <a:t>Apresente-se </a:t>
            </a:r>
            <a:r>
              <a:rPr b="1" lang="en-US">
                <a:solidFill>
                  <a:srgbClr val="000000"/>
                </a:solidFill>
              </a:rPr>
              <a:t>brevemente</a:t>
            </a:r>
            <a:r>
              <a:rPr lang="en-US">
                <a:solidFill>
                  <a:srgbClr val="000000"/>
                </a:solidFill>
              </a:rPr>
              <a:t> </a:t>
            </a:r>
            <a:r>
              <a:rPr b="1" lang="en-US">
                <a:solidFill>
                  <a:srgbClr val="000000"/>
                </a:solidFill>
              </a:rPr>
              <a:t>(em menos de 45 segundos)</a:t>
            </a:r>
            <a:r>
              <a:rPr lang="en-US">
                <a:solidFill>
                  <a:srgbClr val="000000"/>
                </a:solidFill>
              </a:rPr>
              <a:t>, incluindo as seguintes informações:</a:t>
            </a:r>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O seu nome</a:t>
            </a:r>
            <a:endParaRPr>
              <a:solidFill>
                <a:srgbClr val="000000"/>
              </a:solidFill>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Os anos de experiência no serviço humanitário</a:t>
            </a:r>
            <a:endParaRPr>
              <a:solidFill>
                <a:srgbClr val="000000"/>
              </a:solidFill>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A tarefa ou cargo atual</a:t>
            </a:r>
            <a:endParaRPr>
              <a:solidFill>
                <a:srgbClr val="000000"/>
              </a:solidFill>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Um objetivo pessoal de aprendizagem para este </a:t>
            </a:r>
            <a:r>
              <a:rPr i="1" lang="en-US">
                <a:solidFill>
                  <a:srgbClr val="000000"/>
                </a:solidFill>
              </a:rPr>
              <a:t>workshop</a:t>
            </a:r>
            <a:endParaRPr i="1">
              <a:solidFill>
                <a:srgbClr val="FF0000"/>
              </a:solidFill>
            </a:endParaRPr>
          </a:p>
          <a:p>
            <a:pPr indent="-571500" lvl="0" marL="571500" rtl="0" algn="l">
              <a:lnSpc>
                <a:spcPct val="100000"/>
              </a:lnSpc>
              <a:spcBef>
                <a:spcPts val="2667"/>
              </a:spcBef>
              <a:spcAft>
                <a:spcPts val="0"/>
              </a:spcAft>
              <a:buClr>
                <a:srgbClr val="000000"/>
              </a:buClr>
              <a:buSzPts val="4000"/>
              <a:buFont typeface="Arial"/>
              <a:buChar char="•"/>
            </a:pPr>
            <a:r>
              <a:rPr lang="en-US">
                <a:solidFill>
                  <a:srgbClr val="000000"/>
                </a:solidFill>
              </a:rPr>
              <a:t>Algo interessante sobre si mesmo que não seja óbvio</a:t>
            </a:r>
            <a:endParaRPr>
              <a:solidFill>
                <a:srgbClr val="000000"/>
              </a:solidFill>
            </a:endParaRPr>
          </a:p>
        </p:txBody>
      </p:sp>
      <p:sp>
        <p:nvSpPr>
          <p:cNvPr id="180" name="Google Shape;180;p9"/>
          <p:cNvSpPr txBox="1"/>
          <p:nvPr>
            <p:ph idx="12" type="sldNum"/>
          </p:nvPr>
        </p:nvSpPr>
        <p:spPr>
          <a:xfrm>
            <a:off x="4082549" y="8523243"/>
            <a:ext cx="375600" cy="4104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B297"/>
              </a:buClr>
              <a:buSzPts val="2000"/>
              <a:buFont typeface="Open Sans"/>
              <a:buNone/>
            </a:pPr>
            <a:fld id="{00000000-1234-1234-1234-123412341234}" type="slidenum">
              <a:rPr b="1" i="0" lang="en-US" sz="2000" u="none" cap="none" strike="noStrike">
                <a:solidFill>
                  <a:srgbClr val="00B297"/>
                </a:solidFill>
                <a:latin typeface="Open Sans"/>
                <a:ea typeface="Open Sans"/>
                <a:cs typeface="Open Sans"/>
                <a:sym typeface="Open Sans"/>
              </a:rPr>
              <a:t>‹#›</a:t>
            </a:fld>
            <a:endParaRPr b="1" i="0" sz="2000" u="none" cap="none" strike="noStrike">
              <a:solidFill>
                <a:srgbClr val="00B297"/>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3" ma:contentTypeDescription="Create a new document." ma:contentTypeScope="" ma:versionID="6e7c3f28e1bc4b070fd20064c2ee66a9">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a04da16e49fc843fe31a3b399909da27"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FB56CF9A-D806-4313-AEA6-3D0CCC40722A}"/>
</file>

<file path=customXml/itemProps2.xml><?xml version="1.0" encoding="utf-8"?>
<ds:datastoreItem xmlns:ds="http://schemas.openxmlformats.org/officeDocument/2006/customXml" ds:itemID="{C3A4E005-7AE9-4E00-BEF0-814011186AB1}"/>
</file>

<file path=customXml/itemProps3.xml><?xml version="1.0" encoding="utf-8"?>
<ds:datastoreItem xmlns:ds="http://schemas.openxmlformats.org/officeDocument/2006/customXml" ds:itemID="{032A4B3D-993C-46D3-B5A8-EC0AF1872973}"/>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DeVon Solomon</dc:creator>
  <dcterms:created xsi:type="dcterms:W3CDTF">2018-12-14T22:00:46Z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ies>
</file>